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6"/>
    <p:sldId id="257" r:id="rId17"/>
    <p:sldId id="258" r:id="rId18"/>
    <p:sldId id="259" r:id="rId19"/>
    <p:sldId id="260" r:id="rId20"/>
    <p:sldId id="261" r:id="rId21"/>
    <p:sldId id="262" r:id="rId22"/>
    <p:sldId id="263" r:id="rId23"/>
    <p:sldId id="264" r:id="rId24"/>
    <p:sldId id="265" r:id="rId25"/>
    <p:sldId id="266" r:id="rId26"/>
    <p:sldId id="267" r:id="rId27"/>
    <p:sldId id="268" r:id="rId28"/>
    <p:sldId id="269" r:id="rId29"/>
    <p:sldId id="270" r:id="rId30"/>
    <p:sldId id="271"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slides/slide1.xml" Type="http://schemas.openxmlformats.org/officeDocument/2006/relationships/slide"/><Relationship Id="rId17" Target="slides/slide2.xml" Type="http://schemas.openxmlformats.org/officeDocument/2006/relationships/slide"/><Relationship Id="rId18" Target="slides/slide3.xml" Type="http://schemas.openxmlformats.org/officeDocument/2006/relationships/slide"/><Relationship Id="rId19" Target="slides/slide4.xml" Type="http://schemas.openxmlformats.org/officeDocument/2006/relationships/slide"/><Relationship Id="rId2" Target="presProps.xml" Type="http://schemas.openxmlformats.org/officeDocument/2006/relationships/presProps"/><Relationship Id="rId20" Target="slides/slide5.xml" Type="http://schemas.openxmlformats.org/officeDocument/2006/relationships/slide"/><Relationship Id="rId21" Target="slides/slide6.xml" Type="http://schemas.openxmlformats.org/officeDocument/2006/relationships/slide"/><Relationship Id="rId22" Target="slides/slide7.xml" Type="http://schemas.openxmlformats.org/officeDocument/2006/relationships/slide"/><Relationship Id="rId23" Target="slides/slide8.xml" Type="http://schemas.openxmlformats.org/officeDocument/2006/relationships/slide"/><Relationship Id="rId24" Target="slides/slide9.xml" Type="http://schemas.openxmlformats.org/officeDocument/2006/relationships/slide"/><Relationship Id="rId25" Target="slides/slide10.xml" Type="http://schemas.openxmlformats.org/officeDocument/2006/relationships/slide"/><Relationship Id="rId26" Target="slides/slide11.xml" Type="http://schemas.openxmlformats.org/officeDocument/2006/relationships/slide"/><Relationship Id="rId27" Target="slides/slide12.xml" Type="http://schemas.openxmlformats.org/officeDocument/2006/relationships/slide"/><Relationship Id="rId28" Target="slides/slide13.xml" Type="http://schemas.openxmlformats.org/officeDocument/2006/relationships/slide"/><Relationship Id="rId29" Target="slides/slide14.xml" Type="http://schemas.openxmlformats.org/officeDocument/2006/relationships/slide"/><Relationship Id="rId3" Target="viewProps.xml" Type="http://schemas.openxmlformats.org/officeDocument/2006/relationships/viewProps"/><Relationship Id="rId30" Target="slides/slide15.xml" Type="http://schemas.openxmlformats.org/officeDocument/2006/relationships/slide"/><Relationship Id="rId31" Target="slides/slide16.xml" Type="http://schemas.openxmlformats.org/officeDocument/2006/relationships/slide"/><Relationship Id="rId32" Target="slides/slide17.xml" Type="http://schemas.openxmlformats.org/officeDocument/2006/relationships/slide"/><Relationship Id="rId33" Target="slides/slide18.xml" Type="http://schemas.openxmlformats.org/officeDocument/2006/relationships/slide"/><Relationship Id="rId34" Target="slides/slide19.xml" Type="http://schemas.openxmlformats.org/officeDocument/2006/relationships/slide"/><Relationship Id="rId35" Target="slides/slide20.xml" Type="http://schemas.openxmlformats.org/officeDocument/2006/relationships/slide"/><Relationship Id="rId36" Target="slides/slide21.xml" Type="http://schemas.openxmlformats.org/officeDocument/2006/relationships/slide"/><Relationship Id="rId37" Target="slides/slide22.xml" Type="http://schemas.openxmlformats.org/officeDocument/2006/relationships/slide"/><Relationship Id="rId38" Target="slides/slide23.xml" Type="http://schemas.openxmlformats.org/officeDocument/2006/relationships/slide"/><Relationship Id="rId39" Target="slides/slide24.xml" Type="http://schemas.openxmlformats.org/officeDocument/2006/relationships/slide"/><Relationship Id="rId4" Target="theme/theme1.xml" Type="http://schemas.openxmlformats.org/officeDocument/2006/relationships/theme"/><Relationship Id="rId40" Target="slides/slide25.xml" Type="http://schemas.openxmlformats.org/officeDocument/2006/relationships/slide"/><Relationship Id="rId41" Target="slides/slide26.xml" Type="http://schemas.openxmlformats.org/officeDocument/2006/relationships/slide"/><Relationship Id="rId42" Target="slides/slide27.xml" Type="http://schemas.openxmlformats.org/officeDocument/2006/relationships/slide"/><Relationship Id="rId43" Target="slides/slide28.xml" Type="http://schemas.openxmlformats.org/officeDocument/2006/relationships/slide"/><Relationship Id="rId44" Target="slides/slide2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svg>
</file>

<file path=ppt/media/image4.png>
</file>

<file path=ppt/media/image5.svg>
</file>

<file path=ppt/media/image6.png>
</file>

<file path=ppt/media/image7.jpe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0.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302570" y="2606576"/>
            <a:ext cx="8345474" cy="5073848"/>
          </a:xfrm>
          <a:custGeom>
            <a:avLst/>
            <a:gdLst/>
            <a:ahLst/>
            <a:cxnLst/>
            <a:rect r="r" b="b" t="t" l="l"/>
            <a:pathLst>
              <a:path h="5073848" w="8345474">
                <a:moveTo>
                  <a:pt x="0" y="0"/>
                </a:moveTo>
                <a:lnTo>
                  <a:pt x="8345474" y="0"/>
                </a:lnTo>
                <a:lnTo>
                  <a:pt x="8345474" y="5073848"/>
                </a:lnTo>
                <a:lnTo>
                  <a:pt x="0" y="5073848"/>
                </a:lnTo>
                <a:lnTo>
                  <a:pt x="0" y="0"/>
                </a:lnTo>
                <a:close/>
              </a:path>
            </a:pathLst>
          </a:custGeom>
          <a:blipFill>
            <a:blip r:embed="rId2"/>
            <a:stretch>
              <a:fillRect l="0" t="-25563" r="-22509" b="-25563"/>
            </a:stretch>
          </a:blipFill>
        </p:spPr>
      </p:sp>
      <p:sp>
        <p:nvSpPr>
          <p:cNvPr name="TextBox 3" id="3"/>
          <p:cNvSpPr txBox="true"/>
          <p:nvPr/>
        </p:nvSpPr>
        <p:spPr>
          <a:xfrm rot="0">
            <a:off x="1106890" y="547278"/>
            <a:ext cx="12973170" cy="1566544"/>
          </a:xfrm>
          <a:prstGeom prst="rect">
            <a:avLst/>
          </a:prstGeom>
        </p:spPr>
        <p:txBody>
          <a:bodyPr anchor="t" rtlCol="false" tIns="0" lIns="0" bIns="0" rIns="0">
            <a:spAutoFit/>
          </a:bodyPr>
          <a:lstStyle/>
          <a:p>
            <a:pPr algn="ctr">
              <a:lnSpc>
                <a:spcPts val="12880"/>
              </a:lnSpc>
              <a:spcBef>
                <a:spcPct val="0"/>
              </a:spcBef>
            </a:pPr>
            <a:r>
              <a:rPr lang="en-US" sz="9200">
                <a:solidFill>
                  <a:srgbClr val="000000"/>
                </a:solidFill>
                <a:latin typeface="Canva Sans Bold"/>
              </a:rPr>
              <a:t>       Mentorship Project</a:t>
            </a:r>
          </a:p>
        </p:txBody>
      </p:sp>
      <p:sp>
        <p:nvSpPr>
          <p:cNvPr name="TextBox 4" id="4"/>
          <p:cNvSpPr txBox="true"/>
          <p:nvPr/>
        </p:nvSpPr>
        <p:spPr>
          <a:xfrm rot="0">
            <a:off x="11494950" y="5378449"/>
            <a:ext cx="5494084" cy="4656487"/>
          </a:xfrm>
          <a:prstGeom prst="rect">
            <a:avLst/>
          </a:prstGeom>
        </p:spPr>
        <p:txBody>
          <a:bodyPr anchor="t" rtlCol="false" tIns="0" lIns="0" bIns="0" rIns="0">
            <a:spAutoFit/>
          </a:bodyPr>
          <a:lstStyle/>
          <a:p>
            <a:pPr algn="ctr">
              <a:lnSpc>
                <a:spcPts val="3743"/>
              </a:lnSpc>
            </a:pPr>
          </a:p>
          <a:p>
            <a:pPr algn="ctr">
              <a:lnSpc>
                <a:spcPts val="3743"/>
              </a:lnSpc>
            </a:pPr>
            <a:r>
              <a:rPr lang="en-US" sz="2673">
                <a:solidFill>
                  <a:srgbClr val="000000"/>
                </a:solidFill>
                <a:latin typeface="Canva Sans Bold"/>
              </a:rPr>
              <a:t>BY:</a:t>
            </a:r>
          </a:p>
          <a:p>
            <a:pPr algn="ctr">
              <a:lnSpc>
                <a:spcPts val="3743"/>
              </a:lnSpc>
            </a:pPr>
            <a:r>
              <a:rPr lang="en-US" sz="2673">
                <a:solidFill>
                  <a:srgbClr val="000000"/>
                </a:solidFill>
                <a:latin typeface="Canva Sans Bold"/>
              </a:rPr>
              <a:t>-Sudesh Kumari</a:t>
            </a:r>
          </a:p>
          <a:p>
            <a:pPr algn="ctr">
              <a:lnSpc>
                <a:spcPts val="3743"/>
              </a:lnSpc>
            </a:pPr>
            <a:r>
              <a:rPr lang="en-US" sz="2673">
                <a:solidFill>
                  <a:srgbClr val="000000"/>
                </a:solidFill>
                <a:latin typeface="Canva Sans Bold"/>
              </a:rPr>
              <a:t>-Amitesh Singh</a:t>
            </a:r>
          </a:p>
          <a:p>
            <a:pPr algn="ctr">
              <a:lnSpc>
                <a:spcPts val="3743"/>
              </a:lnSpc>
            </a:pPr>
            <a:r>
              <a:rPr lang="en-US" sz="2673">
                <a:solidFill>
                  <a:srgbClr val="000000"/>
                </a:solidFill>
                <a:latin typeface="Canva Sans Bold"/>
              </a:rPr>
              <a:t>         -Manjeet Chaudhary</a:t>
            </a:r>
          </a:p>
          <a:p>
            <a:pPr algn="ctr">
              <a:lnSpc>
                <a:spcPts val="3743"/>
              </a:lnSpc>
            </a:pPr>
            <a:r>
              <a:rPr lang="en-US" sz="2673">
                <a:solidFill>
                  <a:srgbClr val="000000"/>
                </a:solidFill>
                <a:latin typeface="Canva Sans Bold"/>
              </a:rPr>
              <a:t>-Kanchan Maan</a:t>
            </a:r>
          </a:p>
          <a:p>
            <a:pPr algn="ctr">
              <a:lnSpc>
                <a:spcPts val="3743"/>
              </a:lnSpc>
            </a:pPr>
          </a:p>
          <a:p>
            <a:pPr algn="ctr">
              <a:lnSpc>
                <a:spcPts val="3743"/>
              </a:lnSpc>
            </a:pPr>
            <a:r>
              <a:rPr lang="en-US" sz="2673">
                <a:solidFill>
                  <a:srgbClr val="000000"/>
                </a:solidFill>
                <a:latin typeface="Canva Sans Bold"/>
              </a:rPr>
              <a:t>Under Guidance:</a:t>
            </a:r>
          </a:p>
          <a:p>
            <a:pPr algn="ctr">
              <a:lnSpc>
                <a:spcPts val="3743"/>
              </a:lnSpc>
            </a:pPr>
            <a:r>
              <a:rPr lang="en-US" sz="2673">
                <a:solidFill>
                  <a:srgbClr val="000000"/>
                </a:solidFill>
                <a:latin typeface="Canva Sans Bold"/>
              </a:rPr>
              <a:t>Subhadeep Das</a:t>
            </a:r>
          </a:p>
          <a:p>
            <a:pPr algn="ctr">
              <a:lnSpc>
                <a:spcPts val="3743"/>
              </a:lnSpc>
              <a:spcBef>
                <a:spcPct val="0"/>
              </a:spcBef>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625759">
            <a:off x="10837013" y="-43126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03859" y="2857167"/>
            <a:ext cx="17784141" cy="5636261"/>
          </a:xfrm>
          <a:prstGeom prst="rect">
            <a:avLst/>
          </a:prstGeom>
        </p:spPr>
        <p:txBody>
          <a:bodyPr anchor="t" rtlCol="false" tIns="0" lIns="0" bIns="0" rIns="0">
            <a:spAutoFit/>
          </a:bodyPr>
          <a:lstStyle/>
          <a:p>
            <a:pPr>
              <a:lnSpc>
                <a:spcPts val="6439"/>
              </a:lnSpc>
            </a:pPr>
          </a:p>
          <a:p>
            <a:pPr>
              <a:lnSpc>
                <a:spcPts val="6439"/>
              </a:lnSpc>
            </a:pPr>
            <a:r>
              <a:rPr lang="en-US" sz="4599">
                <a:solidFill>
                  <a:srgbClr val="000000"/>
                </a:solidFill>
                <a:latin typeface="Canva Sans"/>
              </a:rPr>
              <a:t>Credit card fraud is an illegal act an individual commits to defrauding someone who is the actual credit card holder.</a:t>
            </a:r>
          </a:p>
          <a:p>
            <a:pPr>
              <a:lnSpc>
                <a:spcPts val="6439"/>
              </a:lnSpc>
            </a:pPr>
            <a:r>
              <a:rPr lang="en-US" sz="4599">
                <a:solidFill>
                  <a:srgbClr val="000000"/>
                </a:solidFill>
                <a:latin typeface="Canva Sans"/>
              </a:rPr>
              <a:t> For example, the purpose might be to buy goods and services</a:t>
            </a:r>
          </a:p>
          <a:p>
            <a:pPr>
              <a:lnSpc>
                <a:spcPts val="6439"/>
              </a:lnSpc>
            </a:pPr>
            <a:r>
              <a:rPr lang="en-US" sz="4599">
                <a:solidFill>
                  <a:srgbClr val="000000"/>
                </a:solidFill>
                <a:latin typeface="Canva Sans"/>
              </a:rPr>
              <a:t>or make payments to a third-party account not </a:t>
            </a:r>
          </a:p>
          <a:p>
            <a:pPr>
              <a:lnSpc>
                <a:spcPts val="6439"/>
              </a:lnSpc>
            </a:pPr>
            <a:r>
              <a:rPr lang="en-US" sz="4599">
                <a:solidFill>
                  <a:srgbClr val="000000"/>
                </a:solidFill>
                <a:latin typeface="Canva Sans"/>
              </a:rPr>
              <a:t> authorized by the cardholder.</a:t>
            </a:r>
          </a:p>
          <a:p>
            <a:pPr>
              <a:lnSpc>
                <a:spcPts val="6439"/>
              </a:lnSpc>
            </a:pPr>
          </a:p>
        </p:txBody>
      </p:sp>
      <p:grpSp>
        <p:nvGrpSpPr>
          <p:cNvPr name="Group 4" id="4"/>
          <p:cNvGrpSpPr/>
          <p:nvPr/>
        </p:nvGrpSpPr>
        <p:grpSpPr>
          <a:xfrm rot="0">
            <a:off x="10264734" y="3449630"/>
            <a:ext cx="2744328" cy="2268530"/>
            <a:chOff x="0" y="0"/>
            <a:chExt cx="722786" cy="597473"/>
          </a:xfrm>
        </p:grpSpPr>
        <p:sp>
          <p:nvSpPr>
            <p:cNvPr name="Freeform 5" id="5"/>
            <p:cNvSpPr/>
            <p:nvPr/>
          </p:nvSpPr>
          <p:spPr>
            <a:xfrm flipH="false" flipV="false" rot="0">
              <a:off x="230524" y="0"/>
              <a:ext cx="261737" cy="597473"/>
            </a:xfrm>
            <a:custGeom>
              <a:avLst/>
              <a:gdLst/>
              <a:ahLst/>
              <a:cxnLst/>
              <a:rect r="r" b="b" t="t" l="l"/>
              <a:pathLst>
                <a:path h="597473" w="261737">
                  <a:moveTo>
                    <a:pt x="130869" y="0"/>
                  </a:moveTo>
                  <a:lnTo>
                    <a:pt x="130869" y="0"/>
                  </a:lnTo>
                  <a:cubicBezTo>
                    <a:pt x="214288" y="76939"/>
                    <a:pt x="261738" y="185253"/>
                    <a:pt x="261738" y="298736"/>
                  </a:cubicBezTo>
                  <a:cubicBezTo>
                    <a:pt x="261738" y="412220"/>
                    <a:pt x="214288" y="520534"/>
                    <a:pt x="130869" y="597473"/>
                  </a:cubicBezTo>
                  <a:cubicBezTo>
                    <a:pt x="47450" y="520534"/>
                    <a:pt x="0" y="412220"/>
                    <a:pt x="0" y="298736"/>
                  </a:cubicBezTo>
                  <a:cubicBezTo>
                    <a:pt x="0" y="185253"/>
                    <a:pt x="47450" y="76939"/>
                    <a:pt x="130869" y="0"/>
                  </a:cubicBezTo>
                  <a:close/>
                </a:path>
              </a:pathLst>
            </a:custGeom>
            <a:solidFill>
              <a:srgbClr val="6B9AF1">
                <a:alpha val="23922"/>
              </a:srgbClr>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4315400" y="6277641"/>
            <a:ext cx="2144104" cy="3314557"/>
          </a:xfrm>
          <a:custGeom>
            <a:avLst/>
            <a:gdLst/>
            <a:ahLst/>
            <a:cxnLst/>
            <a:rect r="r" b="b" t="t" l="l"/>
            <a:pathLst>
              <a:path h="3314557" w="2144104">
                <a:moveTo>
                  <a:pt x="0" y="0"/>
                </a:moveTo>
                <a:lnTo>
                  <a:pt x="2144104" y="0"/>
                </a:lnTo>
                <a:lnTo>
                  <a:pt x="2144104" y="3314557"/>
                </a:lnTo>
                <a:lnTo>
                  <a:pt x="0" y="3314557"/>
                </a:lnTo>
                <a:lnTo>
                  <a:pt x="0" y="0"/>
                </a:lnTo>
                <a:close/>
              </a:path>
            </a:pathLst>
          </a:custGeom>
          <a:blipFill>
            <a:blip r:embed="rId4"/>
            <a:stretch>
              <a:fillRect l="0" t="0" r="0" b="0"/>
            </a:stretch>
          </a:blipFill>
        </p:spPr>
      </p:sp>
      <p:sp>
        <p:nvSpPr>
          <p:cNvPr name="TextBox 8" id="8"/>
          <p:cNvSpPr txBox="true"/>
          <p:nvPr/>
        </p:nvSpPr>
        <p:spPr>
          <a:xfrm rot="0">
            <a:off x="379413" y="687537"/>
            <a:ext cx="15593716"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What is a credit card fraud?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0" y="620590"/>
            <a:ext cx="17146094" cy="2267325"/>
          </a:xfrm>
          <a:prstGeom prst="rect">
            <a:avLst/>
          </a:prstGeom>
        </p:spPr>
        <p:txBody>
          <a:bodyPr anchor="t" rtlCol="false" tIns="0" lIns="0" bIns="0" rIns="0">
            <a:spAutoFit/>
          </a:bodyPr>
          <a:lstStyle/>
          <a:p>
            <a:pPr algn="ctr">
              <a:lnSpc>
                <a:spcPts val="9270"/>
              </a:lnSpc>
              <a:spcBef>
                <a:spcPct val="0"/>
              </a:spcBef>
            </a:pPr>
            <a:r>
              <a:rPr lang="en-US" sz="6621">
                <a:solidFill>
                  <a:srgbClr val="000000"/>
                </a:solidFill>
                <a:latin typeface="Canva Sans Bold"/>
              </a:rPr>
              <a:t>How Does Credit Card Fraud Can Happen?</a:t>
            </a:r>
          </a:p>
        </p:txBody>
      </p:sp>
      <p:sp>
        <p:nvSpPr>
          <p:cNvPr name="Freeform 3" id="3"/>
          <p:cNvSpPr/>
          <p:nvPr/>
        </p:nvSpPr>
        <p:spPr>
          <a:xfrm flipH="false" flipV="false" rot="-1625759">
            <a:off x="10837013" y="-43126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0606256" y="3600450"/>
            <a:ext cx="3086100" cy="3086100"/>
            <a:chOff x="0" y="0"/>
            <a:chExt cx="812800" cy="812800"/>
          </a:xfrm>
        </p:grpSpPr>
        <p:sp>
          <p:nvSpPr>
            <p:cNvPr name="Freeform 5" id="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396587" y="3600450"/>
            <a:ext cx="15284781" cy="6548738"/>
          </a:xfrm>
          <a:custGeom>
            <a:avLst/>
            <a:gdLst/>
            <a:ahLst/>
            <a:cxnLst/>
            <a:rect r="r" b="b" t="t" l="l"/>
            <a:pathLst>
              <a:path h="6548738" w="15284781">
                <a:moveTo>
                  <a:pt x="0" y="0"/>
                </a:moveTo>
                <a:lnTo>
                  <a:pt x="15284781" y="0"/>
                </a:lnTo>
                <a:lnTo>
                  <a:pt x="15284781" y="6548738"/>
                </a:lnTo>
                <a:lnTo>
                  <a:pt x="0" y="6548738"/>
                </a:lnTo>
                <a:lnTo>
                  <a:pt x="0" y="0"/>
                </a:lnTo>
                <a:close/>
              </a:path>
            </a:pathLst>
          </a:custGeom>
          <a:blipFill>
            <a:blip r:embed="rId4"/>
            <a:stretch>
              <a:fillRect l="-3513" t="-61029" r="-57100" b="-49837"/>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625759">
            <a:off x="11305154" y="-3502143"/>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0" y="496848"/>
            <a:ext cx="16456627" cy="770639"/>
          </a:xfrm>
          <a:prstGeom prst="rect">
            <a:avLst/>
          </a:prstGeom>
        </p:spPr>
        <p:txBody>
          <a:bodyPr anchor="t" rtlCol="false" tIns="0" lIns="0" bIns="0" rIns="0">
            <a:spAutoFit/>
          </a:bodyPr>
          <a:lstStyle/>
          <a:p>
            <a:pPr algn="ctr">
              <a:lnSpc>
                <a:spcPts val="6348"/>
              </a:lnSpc>
              <a:spcBef>
                <a:spcPct val="0"/>
              </a:spcBef>
            </a:pPr>
            <a:r>
              <a:rPr lang="en-US" sz="4534" u="sng">
                <a:solidFill>
                  <a:srgbClr val="000000"/>
                </a:solidFill>
                <a:latin typeface="Canva Sans Bold"/>
              </a:rPr>
              <a:t>Steps to avoid credit card fraud</a:t>
            </a:r>
          </a:p>
        </p:txBody>
      </p:sp>
      <p:grpSp>
        <p:nvGrpSpPr>
          <p:cNvPr name="Group 4" id="4"/>
          <p:cNvGrpSpPr/>
          <p:nvPr/>
        </p:nvGrpSpPr>
        <p:grpSpPr>
          <a:xfrm rot="0">
            <a:off x="785065" y="1388406"/>
            <a:ext cx="3086100" cy="3086100"/>
            <a:chOff x="0" y="0"/>
            <a:chExt cx="812800" cy="812800"/>
          </a:xfrm>
        </p:grpSpPr>
        <p:sp>
          <p:nvSpPr>
            <p:cNvPr name="Freeform 5" id="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785065" y="2539530"/>
            <a:ext cx="3086100" cy="922687"/>
          </a:xfrm>
          <a:prstGeom prst="rect">
            <a:avLst/>
          </a:prstGeom>
        </p:spPr>
        <p:txBody>
          <a:bodyPr anchor="t" rtlCol="false" tIns="0" lIns="0" bIns="0" rIns="0">
            <a:spAutoFit/>
          </a:bodyPr>
          <a:lstStyle/>
          <a:p>
            <a:pPr algn="ctr">
              <a:lnSpc>
                <a:spcPts val="3743"/>
              </a:lnSpc>
              <a:spcBef>
                <a:spcPct val="0"/>
              </a:spcBef>
            </a:pPr>
            <a:r>
              <a:rPr lang="en-US" sz="2673">
                <a:solidFill>
                  <a:srgbClr val="000000"/>
                </a:solidFill>
                <a:latin typeface="Canva Sans Bold"/>
              </a:rPr>
              <a:t>Keep Your Card Secure</a:t>
            </a:r>
          </a:p>
        </p:txBody>
      </p:sp>
      <p:grpSp>
        <p:nvGrpSpPr>
          <p:cNvPr name="Group 8" id="8"/>
          <p:cNvGrpSpPr/>
          <p:nvPr/>
        </p:nvGrpSpPr>
        <p:grpSpPr>
          <a:xfrm rot="0">
            <a:off x="405797" y="4843709"/>
            <a:ext cx="3086100" cy="3086100"/>
            <a:chOff x="0" y="0"/>
            <a:chExt cx="812800" cy="812800"/>
          </a:xfrm>
        </p:grpSpPr>
        <p:sp>
          <p:nvSpPr>
            <p:cNvPr name="Freeform 9" id="9"/>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4551769" y="6308791"/>
            <a:ext cx="3086100" cy="3086100"/>
            <a:chOff x="0" y="0"/>
            <a:chExt cx="812800" cy="812800"/>
          </a:xfrm>
        </p:grpSpPr>
        <p:sp>
          <p:nvSpPr>
            <p:cNvPr name="Freeform 12" id="12"/>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8697741" y="6068291"/>
            <a:ext cx="3086100" cy="3086100"/>
            <a:chOff x="0" y="0"/>
            <a:chExt cx="812800" cy="812800"/>
          </a:xfrm>
        </p:grpSpPr>
        <p:sp>
          <p:nvSpPr>
            <p:cNvPr name="Freeform 15" id="1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3550297" y="5743203"/>
            <a:ext cx="3086100" cy="3086100"/>
            <a:chOff x="0" y="0"/>
            <a:chExt cx="812800" cy="812800"/>
          </a:xfrm>
        </p:grpSpPr>
        <p:sp>
          <p:nvSpPr>
            <p:cNvPr name="Freeform 18" id="18"/>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0" id="20"/>
          <p:cNvSpPr txBox="true"/>
          <p:nvPr/>
        </p:nvSpPr>
        <p:spPr>
          <a:xfrm rot="0">
            <a:off x="13550297" y="6462429"/>
            <a:ext cx="3086100" cy="1389412"/>
          </a:xfrm>
          <a:prstGeom prst="rect">
            <a:avLst/>
          </a:prstGeom>
        </p:spPr>
        <p:txBody>
          <a:bodyPr anchor="t" rtlCol="false" tIns="0" lIns="0" bIns="0" rIns="0">
            <a:spAutoFit/>
          </a:bodyPr>
          <a:lstStyle/>
          <a:p>
            <a:pPr algn="ctr">
              <a:lnSpc>
                <a:spcPts val="3743"/>
              </a:lnSpc>
              <a:spcBef>
                <a:spcPct val="0"/>
              </a:spcBef>
            </a:pPr>
          </a:p>
          <a:p>
            <a:pPr algn="ctr">
              <a:lnSpc>
                <a:spcPts val="3743"/>
              </a:lnSpc>
              <a:spcBef>
                <a:spcPct val="0"/>
              </a:spcBef>
            </a:pPr>
            <a:r>
              <a:rPr lang="en-US" sz="2673">
                <a:solidFill>
                  <a:srgbClr val="000000"/>
                </a:solidFill>
                <a:latin typeface="Canva Sans Bold"/>
              </a:rPr>
              <a:t>Protect Personal Information </a:t>
            </a:r>
          </a:p>
        </p:txBody>
      </p:sp>
      <p:sp>
        <p:nvSpPr>
          <p:cNvPr name="TextBox 21" id="21"/>
          <p:cNvSpPr txBox="true"/>
          <p:nvPr/>
        </p:nvSpPr>
        <p:spPr>
          <a:xfrm rot="0">
            <a:off x="8697741" y="6941584"/>
            <a:ext cx="3086100" cy="795722"/>
          </a:xfrm>
          <a:prstGeom prst="rect">
            <a:avLst/>
          </a:prstGeom>
        </p:spPr>
        <p:txBody>
          <a:bodyPr anchor="t" rtlCol="false" tIns="0" lIns="0" bIns="0" rIns="0">
            <a:spAutoFit/>
          </a:bodyPr>
          <a:lstStyle/>
          <a:p>
            <a:pPr algn="ctr">
              <a:lnSpc>
                <a:spcPts val="3276"/>
              </a:lnSpc>
              <a:spcBef>
                <a:spcPct val="0"/>
              </a:spcBef>
            </a:pPr>
          </a:p>
          <a:p>
            <a:pPr algn="ctr">
              <a:lnSpc>
                <a:spcPts val="3276"/>
              </a:lnSpc>
              <a:spcBef>
                <a:spcPct val="0"/>
              </a:spcBef>
            </a:pPr>
            <a:r>
              <a:rPr lang="en-US" sz="2340">
                <a:solidFill>
                  <a:srgbClr val="000000"/>
                </a:solidFill>
                <a:latin typeface="Canva Sans Bold"/>
              </a:rPr>
              <a:t>Use Secure Websites </a:t>
            </a:r>
          </a:p>
        </p:txBody>
      </p:sp>
      <p:sp>
        <p:nvSpPr>
          <p:cNvPr name="TextBox 22" id="22"/>
          <p:cNvSpPr txBox="true"/>
          <p:nvPr/>
        </p:nvSpPr>
        <p:spPr>
          <a:xfrm rot="0">
            <a:off x="4272947" y="7361923"/>
            <a:ext cx="3086100" cy="922687"/>
          </a:xfrm>
          <a:prstGeom prst="rect">
            <a:avLst/>
          </a:prstGeom>
        </p:spPr>
        <p:txBody>
          <a:bodyPr anchor="t" rtlCol="false" tIns="0" lIns="0" bIns="0" rIns="0">
            <a:spAutoFit/>
          </a:bodyPr>
          <a:lstStyle/>
          <a:p>
            <a:pPr algn="ctr">
              <a:lnSpc>
                <a:spcPts val="3743"/>
              </a:lnSpc>
              <a:spcBef>
                <a:spcPct val="0"/>
              </a:spcBef>
            </a:pPr>
            <a:r>
              <a:rPr lang="en-US" sz="2673">
                <a:solidFill>
                  <a:srgbClr val="000000"/>
                </a:solidFill>
                <a:latin typeface="Canva Sans Bold"/>
              </a:rPr>
              <a:t>Monitor Your Accounts </a:t>
            </a:r>
          </a:p>
        </p:txBody>
      </p:sp>
      <p:sp>
        <p:nvSpPr>
          <p:cNvPr name="TextBox 23" id="23"/>
          <p:cNvSpPr txBox="true"/>
          <p:nvPr/>
        </p:nvSpPr>
        <p:spPr>
          <a:xfrm rot="0">
            <a:off x="405797" y="5896841"/>
            <a:ext cx="3086100" cy="922687"/>
          </a:xfrm>
          <a:prstGeom prst="rect">
            <a:avLst/>
          </a:prstGeom>
        </p:spPr>
        <p:txBody>
          <a:bodyPr anchor="t" rtlCol="false" tIns="0" lIns="0" bIns="0" rIns="0">
            <a:spAutoFit/>
          </a:bodyPr>
          <a:lstStyle/>
          <a:p>
            <a:pPr algn="ctr">
              <a:lnSpc>
                <a:spcPts val="3743"/>
              </a:lnSpc>
              <a:spcBef>
                <a:spcPct val="0"/>
              </a:spcBef>
            </a:pPr>
            <a:r>
              <a:rPr lang="en-US" sz="2673">
                <a:solidFill>
                  <a:srgbClr val="000000"/>
                </a:solidFill>
                <a:latin typeface="Canva Sans Bold"/>
              </a:rPr>
              <a:t>Enable Transaction Alerts</a:t>
            </a:r>
          </a:p>
        </p:txBody>
      </p:sp>
      <p:grpSp>
        <p:nvGrpSpPr>
          <p:cNvPr name="Group 24" id="24"/>
          <p:cNvGrpSpPr/>
          <p:nvPr/>
        </p:nvGrpSpPr>
        <p:grpSpPr>
          <a:xfrm rot="0">
            <a:off x="5142213" y="1697651"/>
            <a:ext cx="3086100" cy="3086100"/>
            <a:chOff x="0" y="0"/>
            <a:chExt cx="812800" cy="812800"/>
          </a:xfrm>
        </p:grpSpPr>
        <p:sp>
          <p:nvSpPr>
            <p:cNvPr name="Freeform 25" id="2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26" id="2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5142213" y="2539530"/>
            <a:ext cx="3086100" cy="922687"/>
          </a:xfrm>
          <a:prstGeom prst="rect">
            <a:avLst/>
          </a:prstGeom>
        </p:spPr>
        <p:txBody>
          <a:bodyPr anchor="t" rtlCol="false" tIns="0" lIns="0" bIns="0" rIns="0">
            <a:spAutoFit/>
          </a:bodyPr>
          <a:lstStyle/>
          <a:p>
            <a:pPr algn="ctr">
              <a:lnSpc>
                <a:spcPts val="3743"/>
              </a:lnSpc>
              <a:spcBef>
                <a:spcPct val="0"/>
              </a:spcBef>
            </a:pPr>
            <a:r>
              <a:rPr lang="en-US" sz="2673">
                <a:solidFill>
                  <a:srgbClr val="000000"/>
                </a:solidFill>
                <a:latin typeface="Canva Sans Bold"/>
              </a:rPr>
              <a:t>Beware of Phishing Scams </a:t>
            </a:r>
          </a:p>
        </p:txBody>
      </p:sp>
      <p:grpSp>
        <p:nvGrpSpPr>
          <p:cNvPr name="Group 28" id="28"/>
          <p:cNvGrpSpPr/>
          <p:nvPr/>
        </p:nvGrpSpPr>
        <p:grpSpPr>
          <a:xfrm rot="0">
            <a:off x="12966739" y="2244704"/>
            <a:ext cx="3086100" cy="3086100"/>
            <a:chOff x="0" y="0"/>
            <a:chExt cx="812800" cy="812800"/>
          </a:xfrm>
        </p:grpSpPr>
        <p:sp>
          <p:nvSpPr>
            <p:cNvPr name="Freeform 29" id="29"/>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30" id="3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31" id="31"/>
          <p:cNvGrpSpPr/>
          <p:nvPr/>
        </p:nvGrpSpPr>
        <p:grpSpPr>
          <a:xfrm rot="0">
            <a:off x="8921147" y="1697651"/>
            <a:ext cx="3086100" cy="3086100"/>
            <a:chOff x="0" y="0"/>
            <a:chExt cx="812800" cy="812800"/>
          </a:xfrm>
        </p:grpSpPr>
        <p:sp>
          <p:nvSpPr>
            <p:cNvPr name="Freeform 32" id="32"/>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33" id="3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4" id="34"/>
          <p:cNvSpPr txBox="true"/>
          <p:nvPr/>
        </p:nvSpPr>
        <p:spPr>
          <a:xfrm rot="0">
            <a:off x="9144000" y="3060043"/>
            <a:ext cx="2639841" cy="727710"/>
          </a:xfrm>
          <a:prstGeom prst="rect">
            <a:avLst/>
          </a:prstGeom>
        </p:spPr>
        <p:txBody>
          <a:bodyPr anchor="t" rtlCol="false" tIns="0" lIns="0" bIns="0" rIns="0">
            <a:spAutoFit/>
          </a:bodyPr>
          <a:lstStyle/>
          <a:p>
            <a:pPr algn="ctr">
              <a:lnSpc>
                <a:spcPts val="2939"/>
              </a:lnSpc>
              <a:spcBef>
                <a:spcPct val="0"/>
              </a:spcBef>
            </a:pPr>
            <a:r>
              <a:rPr lang="en-US" sz="2099">
                <a:solidFill>
                  <a:srgbClr val="000000"/>
                </a:solidFill>
                <a:latin typeface="Canva Sans Bold"/>
              </a:rPr>
              <a:t>Use Strong Passwords</a:t>
            </a:r>
          </a:p>
        </p:txBody>
      </p:sp>
      <p:sp>
        <p:nvSpPr>
          <p:cNvPr name="TextBox 35" id="35"/>
          <p:cNvSpPr txBox="true"/>
          <p:nvPr/>
        </p:nvSpPr>
        <p:spPr>
          <a:xfrm rot="0">
            <a:off x="12966739" y="3749654"/>
            <a:ext cx="3086100" cy="656590"/>
          </a:xfrm>
          <a:prstGeom prst="rect">
            <a:avLst/>
          </a:prstGeom>
        </p:spPr>
        <p:txBody>
          <a:bodyPr anchor="t" rtlCol="false" tIns="0" lIns="0" bIns="0" rIns="0">
            <a:spAutoFit/>
          </a:bodyPr>
          <a:lstStyle/>
          <a:p>
            <a:pPr algn="ctr">
              <a:lnSpc>
                <a:spcPts val="2659"/>
              </a:lnSpc>
              <a:spcBef>
                <a:spcPct val="0"/>
              </a:spcBef>
            </a:pPr>
            <a:r>
              <a:rPr lang="en-US" sz="1899">
                <a:solidFill>
                  <a:srgbClr val="000000"/>
                </a:solidFill>
                <a:latin typeface="Canva Sans Bold"/>
              </a:rPr>
              <a:t> Update Security Software</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66636" y="-171450"/>
            <a:ext cx="9345513"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Business Impact</a:t>
            </a:r>
          </a:p>
        </p:txBody>
      </p:sp>
      <p:sp>
        <p:nvSpPr>
          <p:cNvPr name="TextBox 3" id="3"/>
          <p:cNvSpPr txBox="true"/>
          <p:nvPr/>
        </p:nvSpPr>
        <p:spPr>
          <a:xfrm rot="0">
            <a:off x="480162" y="2033235"/>
            <a:ext cx="17327676" cy="1121979"/>
          </a:xfrm>
          <a:prstGeom prst="rect">
            <a:avLst/>
          </a:prstGeom>
        </p:spPr>
        <p:txBody>
          <a:bodyPr anchor="t" rtlCol="false" tIns="0" lIns="0" bIns="0" rIns="0">
            <a:spAutoFit/>
          </a:bodyPr>
          <a:lstStyle/>
          <a:p>
            <a:pPr>
              <a:lnSpc>
                <a:spcPts val="4510"/>
              </a:lnSpc>
            </a:pPr>
            <a:r>
              <a:rPr lang="en-US" sz="3221">
                <a:solidFill>
                  <a:srgbClr val="000000"/>
                </a:solidFill>
                <a:latin typeface="Canva Sans"/>
              </a:rPr>
              <a:t>The business impact of the fradulent transactions can be significant and it effects both the financial institutions and its customers :</a:t>
            </a:r>
          </a:p>
        </p:txBody>
      </p:sp>
      <p:sp>
        <p:nvSpPr>
          <p:cNvPr name="TextBox 4" id="4"/>
          <p:cNvSpPr txBox="true"/>
          <p:nvPr/>
        </p:nvSpPr>
        <p:spPr>
          <a:xfrm rot="0">
            <a:off x="960324" y="3802879"/>
            <a:ext cx="7958138" cy="2786191"/>
          </a:xfrm>
          <a:prstGeom prst="rect">
            <a:avLst/>
          </a:prstGeom>
        </p:spPr>
        <p:txBody>
          <a:bodyPr anchor="t" rtlCol="false" tIns="0" lIns="0" bIns="0" rIns="0">
            <a:spAutoFit/>
          </a:bodyPr>
          <a:lstStyle/>
          <a:p>
            <a:pPr marL="687093" indent="-343547" lvl="1">
              <a:lnSpc>
                <a:spcPts val="4455"/>
              </a:lnSpc>
              <a:buFont typeface="Arial"/>
              <a:buChar char="•"/>
            </a:pPr>
            <a:r>
              <a:rPr lang="en-US" sz="3182">
                <a:solidFill>
                  <a:srgbClr val="000000"/>
                </a:solidFill>
                <a:latin typeface="Canva Sans Bold"/>
              </a:rPr>
              <a:t>Financial loss </a:t>
            </a:r>
          </a:p>
          <a:p>
            <a:pPr marL="687093" indent="-343547" lvl="1">
              <a:lnSpc>
                <a:spcPts val="4455"/>
              </a:lnSpc>
              <a:buFont typeface="Arial"/>
              <a:buChar char="•"/>
            </a:pPr>
            <a:r>
              <a:rPr lang="en-US" sz="3182">
                <a:solidFill>
                  <a:srgbClr val="000000"/>
                </a:solidFill>
                <a:latin typeface="Canva Sans Bold"/>
              </a:rPr>
              <a:t>Repution Damage</a:t>
            </a:r>
          </a:p>
          <a:p>
            <a:pPr marL="687093" indent="-343547" lvl="1">
              <a:lnSpc>
                <a:spcPts val="4455"/>
              </a:lnSpc>
              <a:buFont typeface="Arial"/>
              <a:buChar char="•"/>
            </a:pPr>
            <a:r>
              <a:rPr lang="en-US" sz="3182">
                <a:solidFill>
                  <a:srgbClr val="000000"/>
                </a:solidFill>
                <a:latin typeface="Canva Sans Bold"/>
              </a:rPr>
              <a:t>Customer churn </a:t>
            </a:r>
          </a:p>
          <a:p>
            <a:pPr marL="687093" indent="-343547" lvl="1">
              <a:lnSpc>
                <a:spcPts val="4455"/>
              </a:lnSpc>
              <a:buFont typeface="Arial"/>
              <a:buChar char="•"/>
            </a:pPr>
            <a:r>
              <a:rPr lang="en-US" sz="3182">
                <a:solidFill>
                  <a:srgbClr val="000000"/>
                </a:solidFill>
                <a:latin typeface="Canva Sans Bold"/>
              </a:rPr>
              <a:t>Operational cost</a:t>
            </a:r>
          </a:p>
          <a:p>
            <a:pPr marL="687093" indent="-343547" lvl="1">
              <a:lnSpc>
                <a:spcPts val="4455"/>
              </a:lnSpc>
              <a:buFont typeface="Arial"/>
              <a:buChar char="•"/>
            </a:pPr>
            <a:r>
              <a:rPr lang="en-US" sz="3182">
                <a:solidFill>
                  <a:srgbClr val="000000"/>
                </a:solidFill>
                <a:latin typeface="Canva Sans Bold"/>
              </a:rPr>
              <a:t>Trust deficits with business partner</a:t>
            </a:r>
            <a:r>
              <a:rPr lang="en-US" sz="3182">
                <a:solidFill>
                  <a:srgbClr val="000000"/>
                </a:solidFill>
                <a:latin typeface="Canva Sans"/>
              </a:rPr>
              <a:t>s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38542" y="110562"/>
            <a:ext cx="16914019" cy="1203313"/>
          </a:xfrm>
          <a:prstGeom prst="rect">
            <a:avLst/>
          </a:prstGeom>
        </p:spPr>
        <p:txBody>
          <a:bodyPr anchor="t" rtlCol="false" tIns="0" lIns="0" bIns="0" rIns="0">
            <a:spAutoFit/>
          </a:bodyPr>
          <a:lstStyle/>
          <a:p>
            <a:pPr algn="ctr">
              <a:lnSpc>
                <a:spcPts val="9800"/>
              </a:lnSpc>
            </a:pPr>
            <a:r>
              <a:rPr lang="en-US" sz="7000">
                <a:solidFill>
                  <a:srgbClr val="000000"/>
                </a:solidFill>
                <a:latin typeface="Canva Sans Bold"/>
              </a:rPr>
              <a:t>Why do we want to solve the problem ?</a:t>
            </a:r>
          </a:p>
        </p:txBody>
      </p:sp>
      <p:sp>
        <p:nvSpPr>
          <p:cNvPr name="Freeform 3" id="3"/>
          <p:cNvSpPr/>
          <p:nvPr/>
        </p:nvSpPr>
        <p:spPr>
          <a:xfrm flipH="false" flipV="false" rot="-1625759">
            <a:off x="10837013" y="-43126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028700" y="1758158"/>
            <a:ext cx="3086100" cy="3086100"/>
            <a:chOff x="0" y="0"/>
            <a:chExt cx="812800" cy="812800"/>
          </a:xfrm>
        </p:grpSpPr>
        <p:sp>
          <p:nvSpPr>
            <p:cNvPr name="Freeform 5" id="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4899"/>
                </a:lnSpc>
              </a:pPr>
            </a:p>
          </p:txBody>
        </p:sp>
      </p:grpSp>
      <p:grpSp>
        <p:nvGrpSpPr>
          <p:cNvPr name="Group 7" id="7"/>
          <p:cNvGrpSpPr/>
          <p:nvPr/>
        </p:nvGrpSpPr>
        <p:grpSpPr>
          <a:xfrm rot="0">
            <a:off x="3553533" y="5851260"/>
            <a:ext cx="3086100" cy="3086100"/>
            <a:chOff x="0" y="0"/>
            <a:chExt cx="812800" cy="812800"/>
          </a:xfrm>
        </p:grpSpPr>
        <p:sp>
          <p:nvSpPr>
            <p:cNvPr name="Freeform 8" id="8"/>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2498598" y="2724150"/>
            <a:ext cx="3086100" cy="3086100"/>
            <a:chOff x="0" y="0"/>
            <a:chExt cx="812800" cy="812800"/>
          </a:xfrm>
        </p:grpSpPr>
        <p:sp>
          <p:nvSpPr>
            <p:cNvPr name="Freeform 11" id="11"/>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818727" y="2934178"/>
            <a:ext cx="3296073" cy="1099819"/>
          </a:xfrm>
          <a:prstGeom prst="rect">
            <a:avLst/>
          </a:prstGeom>
        </p:spPr>
        <p:txBody>
          <a:bodyPr anchor="t" rtlCol="false" tIns="0" lIns="0" bIns="0" rIns="0">
            <a:spAutoFit/>
          </a:bodyPr>
          <a:lstStyle/>
          <a:p>
            <a:pPr algn="ctr">
              <a:lnSpc>
                <a:spcPts val="4340"/>
              </a:lnSpc>
            </a:pPr>
            <a:r>
              <a:rPr lang="en-US" sz="3100">
                <a:solidFill>
                  <a:srgbClr val="000000"/>
                </a:solidFill>
                <a:latin typeface="Canva Sans Bold"/>
              </a:rPr>
              <a:t>Financial Loss</a:t>
            </a:r>
          </a:p>
          <a:p>
            <a:pPr algn="ctr">
              <a:lnSpc>
                <a:spcPts val="4620"/>
              </a:lnSpc>
            </a:pPr>
            <a:r>
              <a:rPr lang="en-US" sz="3300">
                <a:solidFill>
                  <a:srgbClr val="000000"/>
                </a:solidFill>
                <a:latin typeface="Canva Sans Bold"/>
              </a:rPr>
              <a:t> Prevention</a:t>
            </a:r>
          </a:p>
        </p:txBody>
      </p:sp>
      <p:sp>
        <p:nvSpPr>
          <p:cNvPr name="TextBox 14" id="14"/>
          <p:cNvSpPr txBox="true"/>
          <p:nvPr/>
        </p:nvSpPr>
        <p:spPr>
          <a:xfrm rot="0">
            <a:off x="12601251" y="3435033"/>
            <a:ext cx="2983447" cy="1607184"/>
          </a:xfrm>
          <a:prstGeom prst="rect">
            <a:avLst/>
          </a:prstGeom>
        </p:spPr>
        <p:txBody>
          <a:bodyPr anchor="t" rtlCol="false" tIns="0" lIns="0" bIns="0" rIns="0">
            <a:spAutoFit/>
          </a:bodyPr>
          <a:lstStyle/>
          <a:p>
            <a:pPr algn="ctr">
              <a:lnSpc>
                <a:spcPts val="4340"/>
              </a:lnSpc>
            </a:pPr>
            <a:r>
              <a:rPr lang="en-US" sz="3100">
                <a:solidFill>
                  <a:srgbClr val="000000"/>
                </a:solidFill>
                <a:latin typeface="Canva Sans Bold"/>
              </a:rPr>
              <a:t>Customer Trust and </a:t>
            </a:r>
          </a:p>
          <a:p>
            <a:pPr algn="ctr">
              <a:lnSpc>
                <a:spcPts val="4340"/>
              </a:lnSpc>
            </a:pPr>
            <a:r>
              <a:rPr lang="en-US" sz="3100">
                <a:solidFill>
                  <a:srgbClr val="000000"/>
                </a:solidFill>
                <a:latin typeface="Canva Sans Bold"/>
              </a:rPr>
              <a:t>Loyalty</a:t>
            </a:r>
          </a:p>
        </p:txBody>
      </p:sp>
      <p:sp>
        <p:nvSpPr>
          <p:cNvPr name="TextBox 15" id="15"/>
          <p:cNvSpPr txBox="true"/>
          <p:nvPr/>
        </p:nvSpPr>
        <p:spPr>
          <a:xfrm rot="0">
            <a:off x="3929757" y="6833605"/>
            <a:ext cx="2376190" cy="1135380"/>
          </a:xfrm>
          <a:prstGeom prst="rect">
            <a:avLst/>
          </a:prstGeom>
        </p:spPr>
        <p:txBody>
          <a:bodyPr anchor="t" rtlCol="false" tIns="0" lIns="0" bIns="0" rIns="0">
            <a:spAutoFit/>
          </a:bodyPr>
          <a:lstStyle/>
          <a:p>
            <a:pPr algn="ctr">
              <a:lnSpc>
                <a:spcPts val="4899"/>
              </a:lnSpc>
            </a:pPr>
            <a:r>
              <a:rPr lang="en-US" sz="3499">
                <a:solidFill>
                  <a:srgbClr val="000000"/>
                </a:solidFill>
                <a:latin typeface="Canva Sans Bold"/>
              </a:rPr>
              <a:t>Enhancing </a:t>
            </a:r>
          </a:p>
          <a:p>
            <a:pPr algn="ctr">
              <a:lnSpc>
                <a:spcPts val="4339"/>
              </a:lnSpc>
            </a:pPr>
            <a:r>
              <a:rPr lang="en-US" sz="3099">
                <a:solidFill>
                  <a:srgbClr val="000000"/>
                </a:solidFill>
                <a:latin typeface="Canva Sans Bold"/>
              </a:rPr>
              <a:t>Security</a:t>
            </a:r>
            <a:r>
              <a:rPr lang="en-US" sz="3099">
                <a:solidFill>
                  <a:srgbClr val="000000"/>
                </a:solidFill>
                <a:latin typeface="Canva Sans Bold"/>
              </a:rPr>
              <a:t> </a:t>
            </a:r>
          </a:p>
        </p:txBody>
      </p:sp>
      <p:grpSp>
        <p:nvGrpSpPr>
          <p:cNvPr name="Group 16" id="16"/>
          <p:cNvGrpSpPr/>
          <p:nvPr/>
        </p:nvGrpSpPr>
        <p:grpSpPr>
          <a:xfrm rot="0">
            <a:off x="6838625" y="2057400"/>
            <a:ext cx="3086100" cy="3086100"/>
            <a:chOff x="0" y="0"/>
            <a:chExt cx="812800" cy="812800"/>
          </a:xfrm>
        </p:grpSpPr>
        <p:sp>
          <p:nvSpPr>
            <p:cNvPr name="Freeform 17" id="1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5945788" y="2759925"/>
            <a:ext cx="4871775" cy="1597660"/>
          </a:xfrm>
          <a:prstGeom prst="rect">
            <a:avLst/>
          </a:prstGeom>
        </p:spPr>
        <p:txBody>
          <a:bodyPr anchor="t" rtlCol="false" tIns="0" lIns="0" bIns="0" rIns="0">
            <a:spAutoFit/>
          </a:bodyPr>
          <a:lstStyle/>
          <a:p>
            <a:pPr algn="ctr">
              <a:lnSpc>
                <a:spcPts val="4339"/>
              </a:lnSpc>
            </a:pPr>
            <a:r>
              <a:rPr lang="en-US" sz="3099">
                <a:solidFill>
                  <a:srgbClr val="000000"/>
                </a:solidFill>
                <a:latin typeface="Canva Sans Bold"/>
              </a:rPr>
              <a:t>Enhancing</a:t>
            </a:r>
          </a:p>
          <a:p>
            <a:pPr algn="ctr">
              <a:lnSpc>
                <a:spcPts val="4339"/>
              </a:lnSpc>
            </a:pPr>
            <a:r>
              <a:rPr lang="en-US" sz="3099">
                <a:solidFill>
                  <a:srgbClr val="000000"/>
                </a:solidFill>
                <a:latin typeface="Canva Sans Bold"/>
              </a:rPr>
              <a:t> Economic </a:t>
            </a:r>
          </a:p>
          <a:p>
            <a:pPr algn="ctr">
              <a:lnSpc>
                <a:spcPts val="4339"/>
              </a:lnSpc>
            </a:pPr>
            <a:r>
              <a:rPr lang="en-US" sz="3099">
                <a:solidFill>
                  <a:srgbClr val="000000"/>
                </a:solidFill>
                <a:latin typeface="Canva Sans Bold"/>
              </a:rPr>
              <a:t>stability</a:t>
            </a:r>
            <a:r>
              <a:rPr lang="en-US" sz="3099">
                <a:solidFill>
                  <a:srgbClr val="000000"/>
                </a:solidFill>
                <a:latin typeface="Canva Sans Bold"/>
              </a:rPr>
              <a:t> </a:t>
            </a:r>
          </a:p>
        </p:txBody>
      </p:sp>
      <p:grpSp>
        <p:nvGrpSpPr>
          <p:cNvPr name="Group 20" id="20"/>
          <p:cNvGrpSpPr/>
          <p:nvPr/>
        </p:nvGrpSpPr>
        <p:grpSpPr>
          <a:xfrm rot="0">
            <a:off x="9274513" y="6172200"/>
            <a:ext cx="3086100" cy="3086100"/>
            <a:chOff x="0" y="0"/>
            <a:chExt cx="812800" cy="812800"/>
          </a:xfrm>
        </p:grpSpPr>
        <p:sp>
          <p:nvSpPr>
            <p:cNvPr name="Freeform 21" id="21"/>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9600584" y="6629400"/>
            <a:ext cx="2730093" cy="2114550"/>
          </a:xfrm>
          <a:prstGeom prst="rect">
            <a:avLst/>
          </a:prstGeom>
        </p:spPr>
        <p:txBody>
          <a:bodyPr anchor="t" rtlCol="false" tIns="0" lIns="0" bIns="0" rIns="0">
            <a:spAutoFit/>
          </a:bodyPr>
          <a:lstStyle/>
          <a:p>
            <a:pPr algn="ctr">
              <a:lnSpc>
                <a:spcPts val="4200"/>
              </a:lnSpc>
            </a:pPr>
            <a:r>
              <a:rPr lang="en-US" sz="3000">
                <a:solidFill>
                  <a:srgbClr val="000000"/>
                </a:solidFill>
                <a:latin typeface="Canva Sans Bold"/>
              </a:rPr>
              <a:t>maintaining trust</a:t>
            </a:r>
          </a:p>
          <a:p>
            <a:pPr algn="ctr">
              <a:lnSpc>
                <a:spcPts val="4200"/>
              </a:lnSpc>
            </a:pPr>
            <a:r>
              <a:rPr lang="en-US" sz="3000">
                <a:solidFill>
                  <a:srgbClr val="000000"/>
                </a:solidFill>
                <a:latin typeface="Canva Sans Bold"/>
              </a:rPr>
              <a:t> to financial</a:t>
            </a:r>
          </a:p>
          <a:p>
            <a:pPr algn="ctr">
              <a:lnSpc>
                <a:spcPts val="4200"/>
              </a:lnSpc>
            </a:pPr>
            <a:r>
              <a:rPr lang="en-US" sz="3000">
                <a:solidFill>
                  <a:srgbClr val="000000"/>
                </a:solidFill>
                <a:latin typeface="Canva Sans Bold"/>
              </a:rPr>
              <a:t>institution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0" y="-191232"/>
            <a:ext cx="14194183" cy="1219932"/>
          </a:xfrm>
          <a:prstGeom prst="rect">
            <a:avLst/>
          </a:prstGeom>
        </p:spPr>
        <p:txBody>
          <a:bodyPr anchor="t" rtlCol="false" tIns="0" lIns="0" bIns="0" rIns="0">
            <a:spAutoFit/>
          </a:bodyPr>
          <a:lstStyle/>
          <a:p>
            <a:pPr algn="ctr">
              <a:lnSpc>
                <a:spcPts val="9934"/>
              </a:lnSpc>
            </a:pPr>
            <a:r>
              <a:rPr lang="en-US" sz="7096" u="sng">
                <a:solidFill>
                  <a:srgbClr val="000000"/>
                </a:solidFill>
                <a:latin typeface="Canva Sans Bold"/>
              </a:rPr>
              <a:t>Data Collection and Overview:</a:t>
            </a:r>
          </a:p>
        </p:txBody>
      </p:sp>
      <p:sp>
        <p:nvSpPr>
          <p:cNvPr name="TextBox 3" id="3"/>
          <p:cNvSpPr txBox="true"/>
          <p:nvPr/>
        </p:nvSpPr>
        <p:spPr>
          <a:xfrm rot="0">
            <a:off x="524152" y="2505075"/>
            <a:ext cx="16744673" cy="8513563"/>
          </a:xfrm>
          <a:prstGeom prst="rect">
            <a:avLst/>
          </a:prstGeom>
        </p:spPr>
        <p:txBody>
          <a:bodyPr anchor="t" rtlCol="false" tIns="0" lIns="0" bIns="0" rIns="0">
            <a:spAutoFit/>
          </a:bodyPr>
          <a:lstStyle/>
          <a:p>
            <a:pPr marL="743853" indent="-371926" lvl="1">
              <a:lnSpc>
                <a:spcPts val="4823"/>
              </a:lnSpc>
              <a:buFont typeface="Arial"/>
              <a:buChar char="•"/>
            </a:pPr>
            <a:r>
              <a:rPr lang="en-US" sz="3445">
                <a:solidFill>
                  <a:srgbClr val="000000"/>
                </a:solidFill>
                <a:latin typeface="Canva Sans"/>
              </a:rPr>
              <a:t>The Dataset is taken from the kaggle website .</a:t>
            </a:r>
          </a:p>
          <a:p>
            <a:pPr>
              <a:lnSpc>
                <a:spcPts val="4823"/>
              </a:lnSpc>
            </a:pPr>
          </a:p>
          <a:p>
            <a:pPr marL="743853" indent="-371926" lvl="1">
              <a:lnSpc>
                <a:spcPts val="4823"/>
              </a:lnSpc>
              <a:buFont typeface="Arial"/>
              <a:buChar char="•"/>
            </a:pPr>
            <a:r>
              <a:rPr lang="en-US" sz="3445">
                <a:solidFill>
                  <a:srgbClr val="000000"/>
                </a:solidFill>
                <a:latin typeface="Canva Sans"/>
              </a:rPr>
              <a:t>It contains the  transaction of the customers during the session</a:t>
            </a:r>
            <a:r>
              <a:rPr lang="en-US" sz="3445">
                <a:solidFill>
                  <a:srgbClr val="000000"/>
                </a:solidFill>
                <a:latin typeface="Canva Sans"/>
              </a:rPr>
              <a:t> January 2016 to December2016.</a:t>
            </a:r>
          </a:p>
          <a:p>
            <a:pPr>
              <a:lnSpc>
                <a:spcPts val="4823"/>
              </a:lnSpc>
            </a:pPr>
            <a:r>
              <a:rPr lang="en-US" sz="3445">
                <a:solidFill>
                  <a:srgbClr val="000000"/>
                </a:solidFill>
                <a:latin typeface="Canva Sans"/>
              </a:rPr>
              <a:t> </a:t>
            </a:r>
          </a:p>
          <a:p>
            <a:pPr marL="743853" indent="-371926" lvl="1">
              <a:lnSpc>
                <a:spcPts val="4823"/>
              </a:lnSpc>
              <a:buFont typeface="Arial"/>
              <a:buChar char="•"/>
            </a:pPr>
            <a:r>
              <a:rPr lang="en-US" sz="3445">
                <a:solidFill>
                  <a:srgbClr val="000000"/>
                </a:solidFill>
                <a:latin typeface="Canva Sans"/>
              </a:rPr>
              <a:t>The Dataset has  781208 number of transactions in which  12113 fraud occurs.</a:t>
            </a:r>
          </a:p>
          <a:p>
            <a:pPr>
              <a:lnSpc>
                <a:spcPts val="4823"/>
              </a:lnSpc>
            </a:pPr>
          </a:p>
          <a:p>
            <a:pPr marL="743853" indent="-371926" lvl="1">
              <a:lnSpc>
                <a:spcPts val="4823"/>
              </a:lnSpc>
              <a:buFont typeface="Arial"/>
              <a:buChar char="•"/>
            </a:pPr>
            <a:r>
              <a:rPr lang="en-US" sz="3445">
                <a:solidFill>
                  <a:srgbClr val="000000"/>
                </a:solidFill>
                <a:latin typeface="Canva Sans"/>
              </a:rPr>
              <a:t> in which 'isFraud ' is our target variable and other colums are input variables.</a:t>
            </a:r>
          </a:p>
          <a:p>
            <a:pPr>
              <a:lnSpc>
                <a:spcPts val="4823"/>
              </a:lnSpc>
              <a:spcBef>
                <a:spcPct val="0"/>
              </a:spcBef>
            </a:pPr>
          </a:p>
          <a:p>
            <a:pPr>
              <a:lnSpc>
                <a:spcPts val="4823"/>
              </a:lnSpc>
              <a:spcBef>
                <a:spcPct val="0"/>
              </a:spcBef>
            </a:pPr>
          </a:p>
          <a:p>
            <a:pPr>
              <a:lnSpc>
                <a:spcPts val="4823"/>
              </a:lnSpc>
              <a:spcBef>
                <a:spcPct val="0"/>
              </a:spcBef>
            </a:pPr>
            <a:r>
              <a:rPr lang="en-US" sz="3445">
                <a:solidFill>
                  <a:srgbClr val="000000"/>
                </a:solidFill>
                <a:latin typeface="Canva Sans"/>
              </a:rPr>
              <a:t> </a:t>
            </a:r>
          </a:p>
          <a:p>
            <a:pPr>
              <a:lnSpc>
                <a:spcPts val="4823"/>
              </a:lnSpc>
              <a:spcBef>
                <a:spcPct val="0"/>
              </a:spcBef>
            </a:pPr>
          </a:p>
        </p:txBody>
      </p:sp>
      <p:sp>
        <p:nvSpPr>
          <p:cNvPr name="Freeform 4" id="4"/>
          <p:cNvSpPr/>
          <p:nvPr/>
        </p:nvSpPr>
        <p:spPr>
          <a:xfrm flipH="false" flipV="false" rot="-1625759">
            <a:off x="10989413" y="-41602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1108083" y="3752850"/>
            <a:ext cx="3086100" cy="3086100"/>
            <a:chOff x="0" y="0"/>
            <a:chExt cx="812800" cy="812800"/>
          </a:xfrm>
        </p:grpSpPr>
        <p:sp>
          <p:nvSpPr>
            <p:cNvPr name="Freeform 6" id="6"/>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419809" y="3752850"/>
            <a:ext cx="3086100" cy="3086100"/>
            <a:chOff x="0" y="0"/>
            <a:chExt cx="812800" cy="812800"/>
          </a:xfrm>
        </p:grpSpPr>
        <p:sp>
          <p:nvSpPr>
            <p:cNvPr name="Freeform 9" id="9"/>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682621" y="1028700"/>
            <a:ext cx="3086100" cy="3086100"/>
            <a:chOff x="0" y="0"/>
            <a:chExt cx="812800" cy="812800"/>
          </a:xfrm>
        </p:grpSpPr>
        <p:sp>
          <p:nvSpPr>
            <p:cNvPr name="Freeform 12" id="12"/>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66047" y="1411747"/>
            <a:ext cx="14805248" cy="7531545"/>
          </a:xfrm>
          <a:custGeom>
            <a:avLst/>
            <a:gdLst/>
            <a:ahLst/>
            <a:cxnLst/>
            <a:rect r="r" b="b" t="t" l="l"/>
            <a:pathLst>
              <a:path h="7531545" w="14805248">
                <a:moveTo>
                  <a:pt x="0" y="0"/>
                </a:moveTo>
                <a:lnTo>
                  <a:pt x="14805248" y="0"/>
                </a:lnTo>
                <a:lnTo>
                  <a:pt x="14805248" y="7531545"/>
                </a:lnTo>
                <a:lnTo>
                  <a:pt x="0" y="7531545"/>
                </a:lnTo>
                <a:lnTo>
                  <a:pt x="0" y="0"/>
                </a:lnTo>
                <a:close/>
              </a:path>
            </a:pathLst>
          </a:custGeom>
          <a:blipFill>
            <a:blip r:embed="rId2"/>
            <a:stretch>
              <a:fillRect l="0" t="-3974" r="0" b="-3974"/>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20831" y="2085523"/>
            <a:ext cx="18288000" cy="4803807"/>
          </a:xfrm>
          <a:prstGeom prst="rect">
            <a:avLst/>
          </a:prstGeom>
        </p:spPr>
        <p:txBody>
          <a:bodyPr anchor="t" rtlCol="false" tIns="0" lIns="0" bIns="0" rIns="0">
            <a:spAutoFit/>
          </a:bodyPr>
          <a:lstStyle/>
          <a:p>
            <a:pPr marL="663620" indent="-331810" lvl="1">
              <a:lnSpc>
                <a:spcPts val="4303"/>
              </a:lnSpc>
              <a:buFont typeface="Arial"/>
              <a:buChar char="•"/>
            </a:pPr>
            <a:r>
              <a:rPr lang="en-US" sz="3073">
                <a:solidFill>
                  <a:srgbClr val="000000"/>
                </a:solidFill>
                <a:latin typeface="Canva Sans Bold"/>
              </a:rPr>
              <a:t>After that by using our original (raw feature ) data We have created some more features (current transaction features and Historical features). we call it feature_list' .</a:t>
            </a:r>
          </a:p>
          <a:p>
            <a:pPr>
              <a:lnSpc>
                <a:spcPts val="3743"/>
              </a:lnSpc>
            </a:pPr>
          </a:p>
          <a:p>
            <a:pPr marL="577263" indent="-288631" lvl="1">
              <a:lnSpc>
                <a:spcPts val="3743"/>
              </a:lnSpc>
              <a:buFont typeface="Arial"/>
              <a:buChar char="•"/>
            </a:pPr>
            <a:r>
              <a:rPr lang="en-US" sz="2673">
                <a:solidFill>
                  <a:srgbClr val="000000"/>
                </a:solidFill>
                <a:latin typeface="Canva Sans"/>
              </a:rPr>
              <a:t>these are some of the created features :</a:t>
            </a:r>
          </a:p>
          <a:p>
            <a:pPr>
              <a:lnSpc>
                <a:spcPts val="3743"/>
              </a:lnSpc>
            </a:pPr>
          </a:p>
          <a:p>
            <a:pPr marL="577263" indent="-288631" lvl="1">
              <a:lnSpc>
                <a:spcPts val="3743"/>
              </a:lnSpc>
              <a:buFont typeface="Arial"/>
              <a:buChar char="•"/>
            </a:pPr>
            <a:r>
              <a:rPr lang="en-US" sz="2673">
                <a:solidFill>
                  <a:srgbClr val="000000"/>
                </a:solidFill>
                <a:latin typeface="Canva Sans"/>
              </a:rPr>
              <a:t> t</a:t>
            </a:r>
            <a:r>
              <a:rPr lang="en-US" sz="2673">
                <a:solidFill>
                  <a:srgbClr val="000000"/>
                </a:solidFill>
                <a:latin typeface="Canva Sans Italics"/>
              </a:rPr>
              <a:t>ransactionAmount', 'Days_accOpenDate',  'Days_lastAddChange', </a:t>
            </a:r>
          </a:p>
          <a:p>
            <a:pPr marL="577263" indent="-288631" lvl="1">
              <a:lnSpc>
                <a:spcPts val="3743"/>
              </a:lnSpc>
              <a:buFont typeface="Arial"/>
              <a:buChar char="•"/>
            </a:pPr>
            <a:r>
              <a:rPr lang="en-US" sz="2673">
                <a:solidFill>
                  <a:srgbClr val="000000"/>
                </a:solidFill>
                <a:latin typeface="Canva Sans Italics"/>
              </a:rPr>
              <a:t>'sum_amt_merN_7d', 'Hours_merN', 'sum_amt_pos_7d', 'count_pos_7d',</a:t>
            </a:r>
          </a:p>
          <a:p>
            <a:pPr marL="577263" indent="-288631" lvl="1">
              <a:lnSpc>
                <a:spcPts val="3743"/>
              </a:lnSpc>
              <a:buFont typeface="Arial"/>
              <a:buChar char="•"/>
            </a:pPr>
            <a:r>
              <a:rPr lang="en-US" sz="2673">
                <a:solidFill>
                  <a:srgbClr val="000000"/>
                </a:solidFill>
                <a:latin typeface="Canva Sans Italics"/>
              </a:rPr>
              <a:t> 'count_merN_7d', 'sum_amt_merCatC_7d', 'Hours_pos', 'Hours_df_merCatC',</a:t>
            </a:r>
          </a:p>
          <a:p>
            <a:pPr marL="577263" indent="-288631" lvl="1">
              <a:lnSpc>
                <a:spcPts val="3743"/>
              </a:lnSpc>
              <a:buFont typeface="Arial"/>
              <a:buChar char="•"/>
            </a:pPr>
            <a:r>
              <a:rPr lang="en-US" sz="2673">
                <a:solidFill>
                  <a:srgbClr val="000000"/>
                </a:solidFill>
                <a:latin typeface="Canva Sans Italics"/>
              </a:rPr>
              <a:t> 'Minutes_merN', 'Minutes_tAA', 'count_merCntryC_7d', 'Hours_tAA'.</a:t>
            </a:r>
          </a:p>
          <a:p>
            <a:pPr>
              <a:lnSpc>
                <a:spcPts val="3743"/>
              </a:lnSpc>
            </a:pPr>
          </a:p>
        </p:txBody>
      </p:sp>
      <p:sp>
        <p:nvSpPr>
          <p:cNvPr name="Freeform 3" id="3"/>
          <p:cNvSpPr/>
          <p:nvPr/>
        </p:nvSpPr>
        <p:spPr>
          <a:xfrm flipH="false" flipV="false" rot="-1625759">
            <a:off x="11141813" y="-40078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9144000" y="3335637"/>
            <a:ext cx="3086100" cy="3086100"/>
            <a:chOff x="0" y="0"/>
            <a:chExt cx="812800" cy="812800"/>
          </a:xfrm>
        </p:grpSpPr>
        <p:sp>
          <p:nvSpPr>
            <p:cNvPr name="Freeform 5" id="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520831" y="249537"/>
            <a:ext cx="3086100" cy="3086100"/>
            <a:chOff x="0" y="0"/>
            <a:chExt cx="812800" cy="812800"/>
          </a:xfrm>
        </p:grpSpPr>
        <p:sp>
          <p:nvSpPr>
            <p:cNvPr name="Freeform 8" id="8"/>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882116" y="1538403"/>
          <a:ext cx="16780655" cy="13125450"/>
        </p:xfrm>
        <a:graphic>
          <a:graphicData uri="http://schemas.openxmlformats.org/drawingml/2006/table">
            <a:tbl>
              <a:tblPr/>
              <a:tblGrid>
                <a:gridCol w="6354071"/>
                <a:gridCol w="10426584"/>
              </a:tblGrid>
              <a:tr h="686797">
                <a:tc>
                  <a:txBody>
                    <a:bodyPr anchor="t" rtlCol="false"/>
                    <a:lstStyle/>
                    <a:p>
                      <a:pPr algn="ctr">
                        <a:lnSpc>
                          <a:spcPts val="2799"/>
                        </a:lnSpc>
                        <a:defRPr/>
                      </a:pPr>
                      <a:r>
                        <a:rPr lang="en-US" sz="1999">
                          <a:solidFill>
                            <a:srgbClr val="000000"/>
                          </a:solidFill>
                          <a:latin typeface="Canva Sans"/>
                        </a:rPr>
                        <a:t>sum_amt_pos_1h</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sum of count of posEntryMode in last one hour</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6797">
                <a:tc>
                  <a:txBody>
                    <a:bodyPr anchor="t" rtlCol="false"/>
                    <a:lstStyle/>
                    <a:p>
                      <a:pPr algn="ctr">
                        <a:lnSpc>
                          <a:spcPts val="2799"/>
                        </a:lnSpc>
                        <a:defRPr/>
                      </a:pPr>
                      <a:r>
                        <a:rPr lang="en-US" sz="1999">
                          <a:solidFill>
                            <a:srgbClr val="000000"/>
                          </a:solidFill>
                          <a:latin typeface="Canva Sans"/>
                        </a:rPr>
                        <a:t>sum_amt_pos_6h</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sum of count of posEntryMode in last six hour</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6797">
                <a:tc>
                  <a:txBody>
                    <a:bodyPr anchor="t" rtlCol="false"/>
                    <a:lstStyle/>
                    <a:p>
                      <a:pPr algn="ctr">
                        <a:lnSpc>
                          <a:spcPts val="2799"/>
                        </a:lnSpc>
                        <a:defRPr/>
                      </a:pPr>
                      <a:r>
                        <a:rPr lang="en-US" sz="1999">
                          <a:solidFill>
                            <a:srgbClr val="000000"/>
                          </a:solidFill>
                          <a:latin typeface="Canva Sans"/>
                        </a:rPr>
                        <a:t>sum_amt_pos_1d</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sum of count of posEntryMode in last one day</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6797">
                <a:tc>
                  <a:txBody>
                    <a:bodyPr anchor="t" rtlCol="false"/>
                    <a:lstStyle/>
                    <a:p>
                      <a:pPr algn="ctr">
                        <a:lnSpc>
                          <a:spcPts val="2799"/>
                        </a:lnSpc>
                        <a:defRPr/>
                      </a:pPr>
                      <a:r>
                        <a:rPr lang="en-US" sz="1999">
                          <a:solidFill>
                            <a:srgbClr val="000000"/>
                          </a:solidFill>
                          <a:latin typeface="Canva Sans"/>
                        </a:rPr>
                        <a:t>sum_amt_pos_7d</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sum of count of posEntryMode in last 7 day</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039734">
                <a:tc>
                  <a:txBody>
                    <a:bodyPr anchor="t" rtlCol="false"/>
                    <a:lstStyle/>
                    <a:p>
                      <a:pPr algn="ctr">
                        <a:lnSpc>
                          <a:spcPts val="2799"/>
                        </a:lnSpc>
                        <a:defRPr/>
                      </a:pPr>
                      <a:r>
                        <a:rPr lang="en-US" sz="1999">
                          <a:solidFill>
                            <a:srgbClr val="000000"/>
                          </a:solidFill>
                          <a:latin typeface="Canva Sans"/>
                        </a:rPr>
                        <a:t>prop_pos_vol_1h</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count_pos_1h / count_total_1h , where count_total_1h means total no of all pos count in within 1 hr</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039734">
                <a:tc>
                  <a:txBody>
                    <a:bodyPr anchor="t" rtlCol="false"/>
                    <a:lstStyle/>
                    <a:p>
                      <a:pPr algn="ctr">
                        <a:lnSpc>
                          <a:spcPts val="2799"/>
                        </a:lnSpc>
                        <a:defRPr/>
                      </a:pPr>
                      <a:r>
                        <a:rPr lang="en-US" sz="1999">
                          <a:solidFill>
                            <a:srgbClr val="000000"/>
                          </a:solidFill>
                          <a:latin typeface="Canva Sans"/>
                        </a:rPr>
                        <a:t>prop_pos_vol_6h</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count_pos_6h / count_total_6h , where count_total_6h means total no of all pos count in within 6 hr</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039734">
                <a:tc>
                  <a:txBody>
                    <a:bodyPr anchor="t" rtlCol="false"/>
                    <a:lstStyle/>
                    <a:p>
                      <a:pPr algn="ctr">
                        <a:lnSpc>
                          <a:spcPts val="2799"/>
                        </a:lnSpc>
                        <a:defRPr/>
                      </a:pPr>
                      <a:r>
                        <a:rPr lang="en-US" sz="1999">
                          <a:solidFill>
                            <a:srgbClr val="000000"/>
                          </a:solidFill>
                          <a:latin typeface="Canva Sans"/>
                        </a:rPr>
                        <a:t>prop_pos_vol_1d</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count_pos_1d / count_total_1d , where count_total_1d means total no of all pos count in within 1 day</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039734">
                <a:tc>
                  <a:txBody>
                    <a:bodyPr anchor="t" rtlCol="false"/>
                    <a:lstStyle/>
                    <a:p>
                      <a:pPr algn="ctr">
                        <a:lnSpc>
                          <a:spcPts val="2799"/>
                        </a:lnSpc>
                        <a:defRPr/>
                      </a:pPr>
                      <a:r>
                        <a:rPr lang="en-US" sz="1999">
                          <a:solidFill>
                            <a:srgbClr val="000000"/>
                          </a:solidFill>
                          <a:latin typeface="Canva Sans"/>
                        </a:rPr>
                        <a:t>prop_pos_vol_7d</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count_pos_7d / count_total_7d , where count_total_7d means total no of all pos count in within 1 day</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039734">
                <a:tc>
                  <a:txBody>
                    <a:bodyPr anchor="t" rtlCol="false"/>
                    <a:lstStyle/>
                    <a:p>
                      <a:pPr algn="ctr">
                        <a:lnSpc>
                          <a:spcPts val="2799"/>
                        </a:lnSpc>
                        <a:defRPr/>
                      </a:pPr>
                      <a:r>
                        <a:rPr lang="en-US" sz="1999">
                          <a:solidFill>
                            <a:srgbClr val="000000"/>
                          </a:solidFill>
                          <a:latin typeface="Canva Sans"/>
                        </a:rPr>
                        <a:t>prop_pos_amt_1h</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sum_amt_pos_1h / sum_amt_total_1h , where sum_amt_total_1h means total transaction amount under all pos Entry Mode in within 1 hr</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039734">
                <a:tc>
                  <a:txBody>
                    <a:bodyPr anchor="t" rtlCol="false"/>
                    <a:lstStyle/>
                    <a:p>
                      <a:pPr algn="ctr">
                        <a:lnSpc>
                          <a:spcPts val="2799"/>
                        </a:lnSpc>
                        <a:defRPr/>
                      </a:pPr>
                      <a:r>
                        <a:rPr lang="en-US" sz="1999">
                          <a:solidFill>
                            <a:srgbClr val="000000"/>
                          </a:solidFill>
                          <a:latin typeface="Canva Sans"/>
                        </a:rPr>
                        <a:t>prop_pos_amt_6h</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sum_amt_pos_6h / sum_amt_total_6h , where sum_amt_total_6h means total transaction amount under all pos Entry Mode in within 6 hr</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039734">
                <a:tc>
                  <a:txBody>
                    <a:bodyPr anchor="t" rtlCol="false"/>
                    <a:lstStyle/>
                    <a:p>
                      <a:pPr algn="ctr">
                        <a:lnSpc>
                          <a:spcPts val="2799"/>
                        </a:lnSpc>
                        <a:defRPr/>
                      </a:pPr>
                      <a:r>
                        <a:rPr lang="en-US" sz="1999">
                          <a:solidFill>
                            <a:srgbClr val="000000"/>
                          </a:solidFill>
                          <a:latin typeface="Canva Sans"/>
                        </a:rPr>
                        <a:t>prop_pos_amt_1d</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sum_amt_pos_1d / sum_amt_total_1d , where sum_amt_total_1d means total transaction amount under all pos Entry Mode in within 1 day</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039734">
                <a:tc>
                  <a:txBody>
                    <a:bodyPr anchor="t" rtlCol="false"/>
                    <a:lstStyle/>
                    <a:p>
                      <a:pPr algn="ctr">
                        <a:lnSpc>
                          <a:spcPts val="2799"/>
                        </a:lnSpc>
                        <a:defRPr/>
                      </a:pPr>
                      <a:r>
                        <a:rPr lang="en-US" sz="1999">
                          <a:solidFill>
                            <a:srgbClr val="000000"/>
                          </a:solidFill>
                          <a:latin typeface="Canva Sans"/>
                        </a:rPr>
                        <a:t>prop_pos_amt_7d</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sum_amt_pos_7d / sum_amt_total_7d , where sum_amt_total_7d means total transaction amount under all pos Entry Mode in within 7 day</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6797">
                <a:tc>
                  <a:txBody>
                    <a:bodyPr anchor="t" rtlCol="false"/>
                    <a:lstStyle/>
                    <a:p>
                      <a:pPr algn="ctr">
                        <a:lnSpc>
                          <a:spcPts val="2799"/>
                        </a:lnSpc>
                        <a:defRPr/>
                      </a:pPr>
                      <a:r>
                        <a:rPr lang="en-US" sz="1999">
                          <a:solidFill>
                            <a:srgbClr val="000000"/>
                          </a:solidFill>
                          <a:latin typeface="Canva Sans"/>
                        </a:rPr>
                        <a:t>Time Difference_pos</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time difference between one kind of pos in format --   # days hh:mm:ss</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6797">
                <a:tc>
                  <a:txBody>
                    <a:bodyPr anchor="t" rtlCol="false"/>
                    <a:lstStyle/>
                    <a:p>
                      <a:pPr algn="ctr">
                        <a:lnSpc>
                          <a:spcPts val="2799"/>
                        </a:lnSpc>
                        <a:defRPr/>
                      </a:pPr>
                      <a:r>
                        <a:rPr lang="en-US" sz="1999">
                          <a:solidFill>
                            <a:srgbClr val="000000"/>
                          </a:solidFill>
                          <a:latin typeface="Canva Sans"/>
                        </a:rPr>
                        <a:t>Hours_pos</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time difference between one kind of pos in format --   hh -- hours</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686797">
                <a:tc>
                  <a:txBody>
                    <a:bodyPr anchor="t" rtlCol="false"/>
                    <a:lstStyle/>
                    <a:p>
                      <a:pPr algn="ctr">
                        <a:lnSpc>
                          <a:spcPts val="2799"/>
                        </a:lnSpc>
                        <a:defRPr/>
                      </a:pPr>
                      <a:r>
                        <a:rPr lang="en-US" sz="1999">
                          <a:solidFill>
                            <a:srgbClr val="000000"/>
                          </a:solidFill>
                          <a:latin typeface="Canva Sans"/>
                        </a:rPr>
                        <a:t>Minutes_pos</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799"/>
                        </a:lnSpc>
                        <a:defRPr/>
                      </a:pPr>
                      <a:r>
                        <a:rPr lang="en-US" sz="1999">
                          <a:solidFill>
                            <a:srgbClr val="000000"/>
                          </a:solidFill>
                          <a:latin typeface="Canva Sans"/>
                        </a:rPr>
                        <a:t>time difference between one kind of pos in format --    mm -- minutes</a:t>
                      </a:r>
                      <a:endParaRPr lang="en-US" sz="1100"/>
                    </a:p>
                  </a:txBody>
                  <a:tcPr marL="133350" marR="133350" marT="133350" marB="13335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419784" y="336747"/>
            <a:ext cx="6527959" cy="455962"/>
          </a:xfrm>
          <a:prstGeom prst="rect">
            <a:avLst/>
          </a:prstGeom>
        </p:spPr>
        <p:txBody>
          <a:bodyPr anchor="t" rtlCol="false" tIns="0" lIns="0" bIns="0" rIns="0">
            <a:spAutoFit/>
          </a:bodyPr>
          <a:lstStyle/>
          <a:p>
            <a:pPr algn="just">
              <a:lnSpc>
                <a:spcPts val="3743"/>
              </a:lnSpc>
              <a:spcBef>
                <a:spcPct val="0"/>
              </a:spcBef>
            </a:pPr>
            <a:r>
              <a:rPr lang="en-US" sz="2673">
                <a:solidFill>
                  <a:srgbClr val="000000"/>
                </a:solidFill>
                <a:latin typeface="Canva Sans Bold"/>
              </a:rPr>
              <a:t>Description of our model feature data  :</a:t>
            </a:r>
          </a:p>
        </p:txBody>
      </p:sp>
      <p:sp>
        <p:nvSpPr>
          <p:cNvPr name="Freeform 4" id="4"/>
          <p:cNvSpPr/>
          <p:nvPr/>
        </p:nvSpPr>
        <p:spPr>
          <a:xfrm flipH="false" flipV="false" rot="-1625759">
            <a:off x="11446613" y="-37030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75927" y="-85725"/>
            <a:ext cx="14635846" cy="738504"/>
          </a:xfrm>
          <a:prstGeom prst="rect">
            <a:avLst/>
          </a:prstGeom>
        </p:spPr>
        <p:txBody>
          <a:bodyPr anchor="t" rtlCol="false" tIns="0" lIns="0" bIns="0" rIns="0">
            <a:spAutoFit/>
          </a:bodyPr>
          <a:lstStyle/>
          <a:p>
            <a:pPr algn="ctr">
              <a:lnSpc>
                <a:spcPts val="6020"/>
              </a:lnSpc>
            </a:pPr>
            <a:r>
              <a:rPr lang="en-US" sz="4300">
                <a:solidFill>
                  <a:srgbClr val="000000"/>
                </a:solidFill>
                <a:latin typeface="Canva Sans Bold"/>
              </a:rPr>
              <a:t>Some insights from our dataset</a:t>
            </a:r>
          </a:p>
        </p:txBody>
      </p:sp>
      <p:sp>
        <p:nvSpPr>
          <p:cNvPr name="Freeform 3" id="3"/>
          <p:cNvSpPr/>
          <p:nvPr/>
        </p:nvSpPr>
        <p:spPr>
          <a:xfrm flipH="false" flipV="false" rot="0">
            <a:off x="1702334" y="1028700"/>
            <a:ext cx="8168014" cy="8229600"/>
          </a:xfrm>
          <a:custGeom>
            <a:avLst/>
            <a:gdLst/>
            <a:ahLst/>
            <a:cxnLst/>
            <a:rect r="r" b="b" t="t" l="l"/>
            <a:pathLst>
              <a:path h="8229600" w="8168014">
                <a:moveTo>
                  <a:pt x="0" y="0"/>
                </a:moveTo>
                <a:lnTo>
                  <a:pt x="8168015" y="0"/>
                </a:lnTo>
                <a:lnTo>
                  <a:pt x="8168015" y="8229600"/>
                </a:lnTo>
                <a:lnTo>
                  <a:pt x="0" y="8229600"/>
                </a:lnTo>
                <a:lnTo>
                  <a:pt x="0" y="0"/>
                </a:lnTo>
                <a:close/>
              </a:path>
            </a:pathLst>
          </a:custGeom>
          <a:blipFill>
            <a:blip r:embed="rId2"/>
            <a:stretch>
              <a:fillRect l="-592" t="0" r="-592" b="-773"/>
            </a:stretch>
          </a:blipFill>
        </p:spPr>
      </p:sp>
      <p:sp>
        <p:nvSpPr>
          <p:cNvPr name="TextBox 4" id="4"/>
          <p:cNvSpPr txBox="true"/>
          <p:nvPr/>
        </p:nvSpPr>
        <p:spPr>
          <a:xfrm rot="0">
            <a:off x="11042950" y="4016343"/>
            <a:ext cx="6216350" cy="1443657"/>
          </a:xfrm>
          <a:prstGeom prst="rect">
            <a:avLst/>
          </a:prstGeom>
        </p:spPr>
        <p:txBody>
          <a:bodyPr anchor="t" rtlCol="false" tIns="0" lIns="0" bIns="0" rIns="0">
            <a:spAutoFit/>
          </a:bodyPr>
          <a:lstStyle/>
          <a:p>
            <a:pPr algn="ctr">
              <a:lnSpc>
                <a:spcPts val="5802"/>
              </a:lnSpc>
            </a:pPr>
            <a:r>
              <a:rPr lang="en-US" sz="4144">
                <a:solidFill>
                  <a:srgbClr val="000000"/>
                </a:solidFill>
                <a:latin typeface="Canva Sans Bold"/>
              </a:rPr>
              <a:t>Maximum fraud occurs </a:t>
            </a:r>
          </a:p>
          <a:p>
            <a:pPr algn="ctr">
              <a:lnSpc>
                <a:spcPts val="5802"/>
              </a:lnSpc>
            </a:pPr>
            <a:r>
              <a:rPr lang="en-US" sz="4144">
                <a:solidFill>
                  <a:srgbClr val="000000"/>
                </a:solidFill>
                <a:latin typeface="Canva Sans Bold"/>
              </a:rPr>
              <a:t>in online retail category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907438" y="1028700"/>
            <a:ext cx="9683724" cy="1057275"/>
          </a:xfrm>
          <a:prstGeom prst="rect">
            <a:avLst/>
          </a:prstGeom>
        </p:spPr>
        <p:txBody>
          <a:bodyPr anchor="t" rtlCol="false" tIns="0" lIns="0" bIns="0" rIns="0">
            <a:spAutoFit/>
          </a:bodyPr>
          <a:lstStyle/>
          <a:p>
            <a:pPr marL="0" indent="0" lvl="0">
              <a:lnSpc>
                <a:spcPts val="8399"/>
              </a:lnSpc>
            </a:pPr>
            <a:r>
              <a:rPr lang="en-US" sz="6999">
                <a:solidFill>
                  <a:srgbClr val="000000"/>
                </a:solidFill>
                <a:latin typeface="Canva Sans Bold"/>
              </a:rPr>
              <a:t>Content</a:t>
            </a:r>
          </a:p>
        </p:txBody>
      </p:sp>
      <p:sp>
        <p:nvSpPr>
          <p:cNvPr name="Freeform 3" id="3"/>
          <p:cNvSpPr/>
          <p:nvPr/>
        </p:nvSpPr>
        <p:spPr>
          <a:xfrm flipH="false" flipV="false" rot="5400000">
            <a:off x="-2393986" y="2276637"/>
            <a:ext cx="10415803" cy="5719222"/>
          </a:xfrm>
          <a:custGeom>
            <a:avLst/>
            <a:gdLst/>
            <a:ahLst/>
            <a:cxnLst/>
            <a:rect r="r" b="b" t="t" l="l"/>
            <a:pathLst>
              <a:path h="5719222" w="10415803">
                <a:moveTo>
                  <a:pt x="0" y="0"/>
                </a:moveTo>
                <a:lnTo>
                  <a:pt x="10415803" y="0"/>
                </a:lnTo>
                <a:lnTo>
                  <a:pt x="10415803" y="5719223"/>
                </a:lnTo>
                <a:lnTo>
                  <a:pt x="0" y="571922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6599300" y="2738369"/>
            <a:ext cx="11149608" cy="6891503"/>
          </a:xfrm>
          <a:prstGeom prst="rect">
            <a:avLst/>
          </a:prstGeom>
        </p:spPr>
        <p:txBody>
          <a:bodyPr anchor="t" rtlCol="false" tIns="0" lIns="0" bIns="0" rIns="0">
            <a:spAutoFit/>
          </a:bodyPr>
          <a:lstStyle/>
          <a:p>
            <a:pPr marL="767740" indent="-383870" lvl="1">
              <a:lnSpc>
                <a:spcPts val="4978"/>
              </a:lnSpc>
              <a:buFont typeface="Arial"/>
              <a:buChar char="•"/>
            </a:pPr>
            <a:r>
              <a:rPr lang="en-US" sz="3555">
                <a:solidFill>
                  <a:srgbClr val="000000"/>
                </a:solidFill>
                <a:latin typeface="Canva Sans Bold"/>
              </a:rPr>
              <a:t>Introduction</a:t>
            </a:r>
          </a:p>
          <a:p>
            <a:pPr marL="767740" indent="-383870" lvl="1">
              <a:lnSpc>
                <a:spcPts val="4978"/>
              </a:lnSpc>
              <a:buFont typeface="Arial"/>
              <a:buChar char="•"/>
            </a:pPr>
            <a:r>
              <a:rPr lang="en-US" sz="3555">
                <a:solidFill>
                  <a:srgbClr val="000000"/>
                </a:solidFill>
                <a:latin typeface="Canva Sans Bold"/>
              </a:rPr>
              <a:t>What is Credit Card</a:t>
            </a:r>
          </a:p>
          <a:p>
            <a:pPr marL="767740" indent="-383870" lvl="1">
              <a:lnSpc>
                <a:spcPts val="4978"/>
              </a:lnSpc>
              <a:buFont typeface="Arial"/>
              <a:buChar char="•"/>
            </a:pPr>
            <a:r>
              <a:rPr lang="en-US" sz="3555">
                <a:solidFill>
                  <a:srgbClr val="000000"/>
                </a:solidFill>
                <a:latin typeface="Canva Sans Bold"/>
              </a:rPr>
              <a:t>Different stages in advancement of credit card </a:t>
            </a:r>
          </a:p>
          <a:p>
            <a:pPr marL="767740" indent="-383870" lvl="1">
              <a:lnSpc>
                <a:spcPts val="4978"/>
              </a:lnSpc>
              <a:buFont typeface="Arial"/>
              <a:buChar char="•"/>
            </a:pPr>
            <a:r>
              <a:rPr lang="en-US" sz="3555">
                <a:solidFill>
                  <a:srgbClr val="000000"/>
                </a:solidFill>
                <a:latin typeface="Canva Sans Bold"/>
              </a:rPr>
              <a:t>What is a credit card fraud</a:t>
            </a:r>
          </a:p>
          <a:p>
            <a:pPr marL="767740" indent="-383870" lvl="1">
              <a:lnSpc>
                <a:spcPts val="4978"/>
              </a:lnSpc>
              <a:buFont typeface="Arial"/>
              <a:buChar char="•"/>
            </a:pPr>
            <a:r>
              <a:rPr lang="en-US" sz="3555">
                <a:solidFill>
                  <a:srgbClr val="000000"/>
                </a:solidFill>
                <a:latin typeface="Canva Sans Bold"/>
              </a:rPr>
              <a:t>How does the credit card fraud can happen</a:t>
            </a:r>
          </a:p>
          <a:p>
            <a:pPr marL="767740" indent="-383870" lvl="1">
              <a:lnSpc>
                <a:spcPts val="4978"/>
              </a:lnSpc>
              <a:buFont typeface="Arial"/>
              <a:buChar char="•"/>
            </a:pPr>
            <a:r>
              <a:rPr lang="en-US" sz="3555">
                <a:solidFill>
                  <a:srgbClr val="000000"/>
                </a:solidFill>
                <a:latin typeface="Canva Sans Bold"/>
              </a:rPr>
              <a:t>Steps to avoid credit card fraud</a:t>
            </a:r>
          </a:p>
          <a:p>
            <a:pPr marL="767740" indent="-383870" lvl="1">
              <a:lnSpc>
                <a:spcPts val="4978"/>
              </a:lnSpc>
              <a:buFont typeface="Arial"/>
              <a:buChar char="•"/>
            </a:pPr>
            <a:r>
              <a:rPr lang="en-US" sz="3555">
                <a:solidFill>
                  <a:srgbClr val="000000"/>
                </a:solidFill>
                <a:latin typeface="Canva Sans Bold"/>
              </a:rPr>
              <a:t>Business impact</a:t>
            </a:r>
          </a:p>
          <a:p>
            <a:pPr marL="767740" indent="-383870" lvl="1">
              <a:lnSpc>
                <a:spcPts val="4978"/>
              </a:lnSpc>
              <a:buFont typeface="Arial"/>
              <a:buChar char="•"/>
            </a:pPr>
            <a:r>
              <a:rPr lang="en-US" sz="3555">
                <a:solidFill>
                  <a:srgbClr val="000000"/>
                </a:solidFill>
                <a:latin typeface="Canva Sans Bold"/>
              </a:rPr>
              <a:t>Why do we want to solve this problem  </a:t>
            </a:r>
          </a:p>
          <a:p>
            <a:pPr marL="767740" indent="-383870" lvl="1">
              <a:lnSpc>
                <a:spcPts val="4978"/>
              </a:lnSpc>
              <a:buFont typeface="Arial"/>
              <a:buChar char="•"/>
            </a:pPr>
            <a:r>
              <a:rPr lang="en-US" sz="3555">
                <a:solidFill>
                  <a:srgbClr val="000000"/>
                </a:solidFill>
                <a:latin typeface="Canva Sans Bold"/>
              </a:rPr>
              <a:t>Data Collection and overview</a:t>
            </a:r>
          </a:p>
          <a:p>
            <a:pPr marL="767740" indent="-383870" lvl="1">
              <a:lnSpc>
                <a:spcPts val="4978"/>
              </a:lnSpc>
              <a:buFont typeface="Arial"/>
              <a:buChar char="•"/>
            </a:pPr>
            <a:r>
              <a:rPr lang="en-US" sz="3555">
                <a:solidFill>
                  <a:srgbClr val="000000"/>
                </a:solidFill>
                <a:latin typeface="Canva Sans Bold"/>
              </a:rPr>
              <a:t>Model fitting</a:t>
            </a:r>
          </a:p>
          <a:p>
            <a:pPr marL="767740" indent="-383870" lvl="1">
              <a:lnSpc>
                <a:spcPts val="4978"/>
              </a:lnSpc>
              <a:buFont typeface="Arial"/>
              <a:buChar char="•"/>
            </a:pPr>
            <a:r>
              <a:rPr lang="en-US" sz="3555">
                <a:solidFill>
                  <a:srgbClr val="000000"/>
                </a:solidFill>
                <a:latin typeface="Canva Sans Bold"/>
              </a:rPr>
              <a:t>Conclusion</a:t>
            </a:r>
          </a:p>
        </p:txBody>
      </p:sp>
      <p:sp>
        <p:nvSpPr>
          <p:cNvPr name="Freeform 5" id="5"/>
          <p:cNvSpPr/>
          <p:nvPr/>
        </p:nvSpPr>
        <p:spPr>
          <a:xfrm flipH="false" flipV="false" rot="-1625759">
            <a:off x="12665813" y="-24838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88305" y="290202"/>
            <a:ext cx="8058086" cy="7677056"/>
          </a:xfrm>
          <a:custGeom>
            <a:avLst/>
            <a:gdLst/>
            <a:ahLst/>
            <a:cxnLst/>
            <a:rect r="r" b="b" t="t" l="l"/>
            <a:pathLst>
              <a:path h="7677056" w="8058086">
                <a:moveTo>
                  <a:pt x="0" y="0"/>
                </a:moveTo>
                <a:lnTo>
                  <a:pt x="8058087" y="0"/>
                </a:lnTo>
                <a:lnTo>
                  <a:pt x="8058087" y="7677056"/>
                </a:lnTo>
                <a:lnTo>
                  <a:pt x="0" y="7677056"/>
                </a:lnTo>
                <a:lnTo>
                  <a:pt x="0" y="0"/>
                </a:lnTo>
                <a:close/>
              </a:path>
            </a:pathLst>
          </a:custGeom>
          <a:blipFill>
            <a:blip r:embed="rId2"/>
            <a:stretch>
              <a:fillRect l="0" t="0" r="0" b="0"/>
            </a:stretch>
          </a:blipFill>
        </p:spPr>
      </p:sp>
      <p:sp>
        <p:nvSpPr>
          <p:cNvPr name="TextBox 3" id="3"/>
          <p:cNvSpPr txBox="true"/>
          <p:nvPr/>
        </p:nvSpPr>
        <p:spPr>
          <a:xfrm rot="0">
            <a:off x="11444709" y="2455944"/>
            <a:ext cx="6398032" cy="1944223"/>
          </a:xfrm>
          <a:prstGeom prst="rect">
            <a:avLst/>
          </a:prstGeom>
        </p:spPr>
        <p:txBody>
          <a:bodyPr anchor="t" rtlCol="false" tIns="0" lIns="0" bIns="0" rIns="0">
            <a:spAutoFit/>
          </a:bodyPr>
          <a:lstStyle/>
          <a:p>
            <a:pPr algn="ctr">
              <a:lnSpc>
                <a:spcPts val="5188"/>
              </a:lnSpc>
              <a:spcBef>
                <a:spcPct val="0"/>
              </a:spcBef>
            </a:pPr>
            <a:r>
              <a:rPr lang="en-US" sz="3705">
                <a:solidFill>
                  <a:srgbClr val="000000"/>
                </a:solidFill>
                <a:latin typeface="Canva Sans Bold"/>
              </a:rPr>
              <a:t>shows max fraud in online retail occurs due to it's one merchant ebay.com</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421480" y="707676"/>
            <a:ext cx="10980443" cy="7459479"/>
          </a:xfrm>
          <a:custGeom>
            <a:avLst/>
            <a:gdLst/>
            <a:ahLst/>
            <a:cxnLst/>
            <a:rect r="r" b="b" t="t" l="l"/>
            <a:pathLst>
              <a:path h="7459479" w="10980443">
                <a:moveTo>
                  <a:pt x="0" y="0"/>
                </a:moveTo>
                <a:lnTo>
                  <a:pt x="10980443" y="0"/>
                </a:lnTo>
                <a:lnTo>
                  <a:pt x="10980443" y="7459479"/>
                </a:lnTo>
                <a:lnTo>
                  <a:pt x="0" y="7459479"/>
                </a:lnTo>
                <a:lnTo>
                  <a:pt x="0" y="0"/>
                </a:lnTo>
                <a:close/>
              </a:path>
            </a:pathLst>
          </a:custGeom>
          <a:blipFill>
            <a:blip r:embed="rId2"/>
            <a:stretch>
              <a:fillRect l="0" t="0" r="0" b="0"/>
            </a:stretch>
          </a:blipFill>
        </p:spPr>
      </p:sp>
      <p:sp>
        <p:nvSpPr>
          <p:cNvPr name="TextBox 3" id="3"/>
          <p:cNvSpPr txBox="true"/>
          <p:nvPr/>
        </p:nvSpPr>
        <p:spPr>
          <a:xfrm rot="0">
            <a:off x="597907" y="8519796"/>
            <a:ext cx="16318755" cy="738504"/>
          </a:xfrm>
          <a:prstGeom prst="rect">
            <a:avLst/>
          </a:prstGeom>
        </p:spPr>
        <p:txBody>
          <a:bodyPr anchor="t" rtlCol="false" tIns="0" lIns="0" bIns="0" rIns="0">
            <a:spAutoFit/>
          </a:bodyPr>
          <a:lstStyle/>
          <a:p>
            <a:pPr algn="ctr">
              <a:lnSpc>
                <a:spcPts val="6020"/>
              </a:lnSpc>
            </a:pPr>
            <a:r>
              <a:rPr lang="en-US" sz="4300">
                <a:solidFill>
                  <a:srgbClr val="000000"/>
                </a:solidFill>
                <a:latin typeface="Canva Sans Bold"/>
              </a:rPr>
              <a:t>least fraud occur on 31 of each month</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555408" y="330487"/>
            <a:ext cx="8352052" cy="7415920"/>
          </a:xfrm>
          <a:custGeom>
            <a:avLst/>
            <a:gdLst/>
            <a:ahLst/>
            <a:cxnLst/>
            <a:rect r="r" b="b" t="t" l="l"/>
            <a:pathLst>
              <a:path h="7415920" w="8352052">
                <a:moveTo>
                  <a:pt x="0" y="0"/>
                </a:moveTo>
                <a:lnTo>
                  <a:pt x="8352052" y="0"/>
                </a:lnTo>
                <a:lnTo>
                  <a:pt x="8352052" y="7415919"/>
                </a:lnTo>
                <a:lnTo>
                  <a:pt x="0" y="7415919"/>
                </a:lnTo>
                <a:lnTo>
                  <a:pt x="0" y="0"/>
                </a:lnTo>
                <a:close/>
              </a:path>
            </a:pathLst>
          </a:custGeom>
          <a:blipFill>
            <a:blip r:embed="rId2"/>
            <a:stretch>
              <a:fillRect l="0" t="0" r="0" b="0"/>
            </a:stretch>
          </a:blipFill>
        </p:spPr>
      </p:sp>
      <p:sp>
        <p:nvSpPr>
          <p:cNvPr name="TextBox 3" id="3"/>
          <p:cNvSpPr txBox="true"/>
          <p:nvPr/>
        </p:nvSpPr>
        <p:spPr>
          <a:xfrm rot="0">
            <a:off x="845734" y="8322474"/>
            <a:ext cx="16413566" cy="738504"/>
          </a:xfrm>
          <a:prstGeom prst="rect">
            <a:avLst/>
          </a:prstGeom>
        </p:spPr>
        <p:txBody>
          <a:bodyPr anchor="t" rtlCol="false" tIns="0" lIns="0" bIns="0" rIns="0">
            <a:spAutoFit/>
          </a:bodyPr>
          <a:lstStyle/>
          <a:p>
            <a:pPr algn="ctr">
              <a:lnSpc>
                <a:spcPts val="6020"/>
              </a:lnSpc>
            </a:pPr>
            <a:r>
              <a:rPr lang="en-US" sz="4300">
                <a:solidFill>
                  <a:srgbClr val="000000"/>
                </a:solidFill>
                <a:latin typeface="Canva Sans Bold"/>
              </a:rPr>
              <a:t>shows customers who faces more than 100 frauds in a year</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71113" y="1028700"/>
            <a:ext cx="15162919" cy="9773378"/>
          </a:xfrm>
          <a:custGeom>
            <a:avLst/>
            <a:gdLst/>
            <a:ahLst/>
            <a:cxnLst/>
            <a:rect r="r" b="b" t="t" l="l"/>
            <a:pathLst>
              <a:path h="9773378" w="15162919">
                <a:moveTo>
                  <a:pt x="0" y="0"/>
                </a:moveTo>
                <a:lnTo>
                  <a:pt x="15162919" y="0"/>
                </a:lnTo>
                <a:lnTo>
                  <a:pt x="15162919" y="9773378"/>
                </a:lnTo>
                <a:lnTo>
                  <a:pt x="0" y="9773378"/>
                </a:lnTo>
                <a:lnTo>
                  <a:pt x="0" y="0"/>
                </a:lnTo>
                <a:close/>
              </a:path>
            </a:pathLst>
          </a:custGeom>
          <a:blipFill>
            <a:blip r:embed="rId2"/>
            <a:stretch>
              <a:fillRect l="0" t="0" r="0" b="0"/>
            </a:stretch>
          </a:blipFill>
        </p:spPr>
      </p:sp>
      <p:sp>
        <p:nvSpPr>
          <p:cNvPr name="TextBox 3" id="3"/>
          <p:cNvSpPr txBox="true"/>
          <p:nvPr/>
        </p:nvSpPr>
        <p:spPr>
          <a:xfrm rot="0">
            <a:off x="1571113" y="-104775"/>
            <a:ext cx="15688187" cy="863600"/>
          </a:xfrm>
          <a:prstGeom prst="rect">
            <a:avLst/>
          </a:prstGeom>
        </p:spPr>
        <p:txBody>
          <a:bodyPr anchor="t" rtlCol="false" tIns="0" lIns="0" bIns="0" rIns="0">
            <a:spAutoFit/>
          </a:bodyPr>
          <a:lstStyle/>
          <a:p>
            <a:pPr algn="ctr">
              <a:lnSpc>
                <a:spcPts val="7000"/>
              </a:lnSpc>
            </a:pPr>
            <a:r>
              <a:rPr lang="en-US" sz="5000">
                <a:solidFill>
                  <a:srgbClr val="000000"/>
                </a:solidFill>
                <a:latin typeface="Canva Sans Bold"/>
              </a:rPr>
              <a:t>Chart of Model fitting        </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87038" y="-114300"/>
            <a:ext cx="16172283" cy="1069374"/>
          </a:xfrm>
          <a:prstGeom prst="rect">
            <a:avLst/>
          </a:prstGeom>
        </p:spPr>
        <p:txBody>
          <a:bodyPr anchor="t" rtlCol="false" tIns="0" lIns="0" bIns="0" rIns="0">
            <a:spAutoFit/>
          </a:bodyPr>
          <a:lstStyle/>
          <a:p>
            <a:pPr algn="ctr">
              <a:lnSpc>
                <a:spcPts val="8783"/>
              </a:lnSpc>
              <a:spcBef>
                <a:spcPct val="0"/>
              </a:spcBef>
            </a:pPr>
            <a:r>
              <a:rPr lang="en-US" sz="6273" u="sng">
                <a:solidFill>
                  <a:srgbClr val="000000"/>
                </a:solidFill>
                <a:latin typeface="Canva Sans Bold"/>
              </a:rPr>
              <a:t>Model Fitting</a:t>
            </a:r>
          </a:p>
        </p:txBody>
      </p:sp>
      <p:sp>
        <p:nvSpPr>
          <p:cNvPr name="TextBox 3" id="3"/>
          <p:cNvSpPr txBox="true"/>
          <p:nvPr/>
        </p:nvSpPr>
        <p:spPr>
          <a:xfrm rot="0">
            <a:off x="195077" y="1103238"/>
            <a:ext cx="10620177" cy="578753"/>
          </a:xfrm>
          <a:prstGeom prst="rect">
            <a:avLst/>
          </a:prstGeom>
        </p:spPr>
        <p:txBody>
          <a:bodyPr anchor="t" rtlCol="false" tIns="0" lIns="0" bIns="0" rIns="0">
            <a:spAutoFit/>
          </a:bodyPr>
          <a:lstStyle/>
          <a:p>
            <a:pPr algn="ctr">
              <a:lnSpc>
                <a:spcPts val="4850"/>
              </a:lnSpc>
              <a:spcBef>
                <a:spcPct val="0"/>
              </a:spcBef>
            </a:pPr>
            <a:r>
              <a:rPr lang="en-US" sz="3464">
                <a:solidFill>
                  <a:srgbClr val="000000"/>
                </a:solidFill>
                <a:latin typeface="Canva Sans Bold"/>
              </a:rPr>
              <a:t>we followed the following steps for Model fitting: </a:t>
            </a:r>
          </a:p>
        </p:txBody>
      </p:sp>
      <p:sp>
        <p:nvSpPr>
          <p:cNvPr name="Freeform 4" id="4"/>
          <p:cNvSpPr/>
          <p:nvPr/>
        </p:nvSpPr>
        <p:spPr>
          <a:xfrm flipH="false" flipV="false" rot="-1625759">
            <a:off x="11294213" y="-38554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4684165" y="5600700"/>
            <a:ext cx="3086100" cy="3086100"/>
            <a:chOff x="0" y="0"/>
            <a:chExt cx="812800" cy="812800"/>
          </a:xfrm>
        </p:grpSpPr>
        <p:sp>
          <p:nvSpPr>
            <p:cNvPr name="Freeform 6" id="6"/>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98065" y="554337"/>
            <a:ext cx="3086100" cy="3086100"/>
            <a:chOff x="0" y="0"/>
            <a:chExt cx="812800" cy="812800"/>
          </a:xfrm>
        </p:grpSpPr>
        <p:sp>
          <p:nvSpPr>
            <p:cNvPr name="Freeform 9" id="9"/>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491855" y="5143500"/>
            <a:ext cx="3086100" cy="3086100"/>
            <a:chOff x="0" y="0"/>
            <a:chExt cx="812800" cy="812800"/>
          </a:xfrm>
        </p:grpSpPr>
        <p:sp>
          <p:nvSpPr>
            <p:cNvPr name="Freeform 12" id="12"/>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214127" y="1605791"/>
            <a:ext cx="18092923" cy="8586570"/>
          </a:xfrm>
          <a:prstGeom prst="rect">
            <a:avLst/>
          </a:prstGeom>
        </p:spPr>
        <p:txBody>
          <a:bodyPr anchor="t" rtlCol="false" tIns="0" lIns="0" bIns="0" rIns="0">
            <a:spAutoFit/>
          </a:bodyPr>
          <a:lstStyle/>
          <a:p>
            <a:pPr>
              <a:lnSpc>
                <a:spcPts val="5244"/>
              </a:lnSpc>
              <a:spcBef>
                <a:spcPct val="0"/>
              </a:spcBef>
            </a:pPr>
            <a:r>
              <a:rPr lang="en-US" sz="3746">
                <a:solidFill>
                  <a:srgbClr val="000000"/>
                </a:solidFill>
                <a:latin typeface="Canva Sans Bold"/>
              </a:rPr>
              <a:t>Step 1:</a:t>
            </a:r>
          </a:p>
          <a:p>
            <a:pPr>
              <a:lnSpc>
                <a:spcPts val="3704"/>
              </a:lnSpc>
              <a:spcBef>
                <a:spcPct val="0"/>
              </a:spcBef>
            </a:pPr>
            <a:r>
              <a:rPr lang="en-US" sz="2646">
                <a:solidFill>
                  <a:srgbClr val="000000"/>
                </a:solidFill>
                <a:latin typeface="Canva Sans Bold"/>
              </a:rPr>
              <a:t>First, we divide our feature_list into two parts based on the month:</a:t>
            </a:r>
          </a:p>
          <a:p>
            <a:pPr>
              <a:lnSpc>
                <a:spcPts val="3704"/>
              </a:lnSpc>
              <a:spcBef>
                <a:spcPct val="0"/>
              </a:spcBef>
            </a:pPr>
            <a:r>
              <a:rPr lang="en-US" sz="2646">
                <a:solidFill>
                  <a:srgbClr val="000000"/>
                </a:solidFill>
                <a:latin typeface="Canva Sans Bold"/>
              </a:rPr>
              <a:t>a) Model Development data:</a:t>
            </a:r>
          </a:p>
          <a:p>
            <a:pPr>
              <a:lnSpc>
                <a:spcPts val="3704"/>
              </a:lnSpc>
              <a:spcBef>
                <a:spcPct val="0"/>
              </a:spcBef>
            </a:pPr>
            <a:r>
              <a:rPr lang="en-US" sz="2646">
                <a:solidFill>
                  <a:srgbClr val="000000"/>
                </a:solidFill>
                <a:latin typeface="Canva Sans Bold"/>
              </a:rPr>
              <a:t>It contains transactions that occurred from 01/01/2016 to 30/11/2016.</a:t>
            </a:r>
          </a:p>
          <a:p>
            <a:pPr>
              <a:lnSpc>
                <a:spcPts val="3704"/>
              </a:lnSpc>
              <a:spcBef>
                <a:spcPct val="0"/>
              </a:spcBef>
            </a:pPr>
            <a:r>
              <a:rPr lang="en-US" sz="2646">
                <a:solidFill>
                  <a:srgbClr val="000000"/>
                </a:solidFill>
                <a:latin typeface="Canva Sans Bold"/>
              </a:rPr>
              <a:t>We use this data for model development.</a:t>
            </a:r>
          </a:p>
          <a:p>
            <a:pPr>
              <a:lnSpc>
                <a:spcPts val="3704"/>
              </a:lnSpc>
              <a:spcBef>
                <a:spcPct val="0"/>
              </a:spcBef>
            </a:pPr>
          </a:p>
          <a:p>
            <a:pPr>
              <a:lnSpc>
                <a:spcPts val="3704"/>
              </a:lnSpc>
              <a:spcBef>
                <a:spcPct val="0"/>
              </a:spcBef>
            </a:pPr>
            <a:r>
              <a:rPr lang="en-US" sz="2646">
                <a:solidFill>
                  <a:srgbClr val="000000"/>
                </a:solidFill>
                <a:latin typeface="Canva Sans Bold"/>
              </a:rPr>
              <a:t>b) Out of Time data:</a:t>
            </a:r>
          </a:p>
          <a:p>
            <a:pPr>
              <a:lnSpc>
                <a:spcPts val="3704"/>
              </a:lnSpc>
              <a:spcBef>
                <a:spcPct val="0"/>
              </a:spcBef>
            </a:pPr>
            <a:r>
              <a:rPr lang="en-US" sz="2646">
                <a:solidFill>
                  <a:srgbClr val="000000"/>
                </a:solidFill>
                <a:latin typeface="Canva Sans Bold"/>
              </a:rPr>
              <a:t>It contains transactions that occurred in the month of 'December'.</a:t>
            </a:r>
          </a:p>
          <a:p>
            <a:pPr>
              <a:lnSpc>
                <a:spcPts val="3704"/>
              </a:lnSpc>
              <a:spcBef>
                <a:spcPct val="0"/>
              </a:spcBef>
            </a:pPr>
            <a:r>
              <a:rPr lang="en-US" sz="2646">
                <a:solidFill>
                  <a:srgbClr val="000000"/>
                </a:solidFill>
                <a:latin typeface="Canva Sans Bold"/>
              </a:rPr>
              <a:t>We use this data as new data to evaluate and score our model.</a:t>
            </a:r>
          </a:p>
          <a:p>
            <a:pPr>
              <a:lnSpc>
                <a:spcPts val="3704"/>
              </a:lnSpc>
              <a:spcBef>
                <a:spcPct val="0"/>
              </a:spcBef>
            </a:pPr>
          </a:p>
          <a:p>
            <a:pPr>
              <a:lnSpc>
                <a:spcPts val="3704"/>
              </a:lnSpc>
              <a:spcBef>
                <a:spcPct val="0"/>
              </a:spcBef>
            </a:pPr>
            <a:r>
              <a:rPr lang="en-US" sz="2646">
                <a:solidFill>
                  <a:srgbClr val="000000"/>
                </a:solidFill>
                <a:latin typeface="Canva Sans Bold"/>
              </a:rPr>
              <a:t>Step 2:</a:t>
            </a:r>
          </a:p>
          <a:p>
            <a:pPr>
              <a:lnSpc>
                <a:spcPts val="3704"/>
              </a:lnSpc>
              <a:spcBef>
                <a:spcPct val="0"/>
              </a:spcBef>
            </a:pPr>
            <a:r>
              <a:rPr lang="en-US" sz="2646">
                <a:solidFill>
                  <a:srgbClr val="000000"/>
                </a:solidFill>
                <a:latin typeface="Canva Sans Bold"/>
              </a:rPr>
              <a:t>Next, we further divide our model development data into two parts in a 30:70 ratio while stratifying on our target variable:</a:t>
            </a:r>
          </a:p>
          <a:p>
            <a:pPr>
              <a:lnSpc>
                <a:spcPts val="3704"/>
              </a:lnSpc>
              <a:spcBef>
                <a:spcPct val="0"/>
              </a:spcBef>
            </a:pPr>
            <a:r>
              <a:rPr lang="en-US" sz="2646">
                <a:solidFill>
                  <a:srgbClr val="000000"/>
                </a:solidFill>
                <a:latin typeface="Canva Sans Bold"/>
              </a:rPr>
              <a:t>a) Feature data:</a:t>
            </a:r>
          </a:p>
          <a:p>
            <a:pPr>
              <a:lnSpc>
                <a:spcPts val="3704"/>
              </a:lnSpc>
              <a:spcBef>
                <a:spcPct val="0"/>
              </a:spcBef>
            </a:pPr>
            <a:r>
              <a:rPr lang="en-US" sz="2646">
                <a:solidFill>
                  <a:srgbClr val="000000"/>
                </a:solidFill>
                <a:latin typeface="Canva Sans Bold"/>
              </a:rPr>
              <a:t>It contains 30% of the model development data.</a:t>
            </a:r>
          </a:p>
          <a:p>
            <a:pPr>
              <a:lnSpc>
                <a:spcPts val="3704"/>
              </a:lnSpc>
              <a:spcBef>
                <a:spcPct val="0"/>
              </a:spcBef>
            </a:pPr>
            <a:r>
              <a:rPr lang="en-US" sz="2646">
                <a:solidFill>
                  <a:srgbClr val="000000"/>
                </a:solidFill>
                <a:latin typeface="Canva Sans Bold"/>
              </a:rPr>
              <a:t>We use this data to select some top important features among the 148 model features.</a:t>
            </a:r>
          </a:p>
          <a:p>
            <a:pPr>
              <a:lnSpc>
                <a:spcPts val="3704"/>
              </a:lnSpc>
              <a:spcBef>
                <a:spcPct val="0"/>
              </a:spcBef>
            </a:pPr>
            <a:r>
              <a:rPr lang="en-US" sz="2646">
                <a:solidFill>
                  <a:srgbClr val="000000"/>
                </a:solidFill>
                <a:latin typeface="Canva Sans Bold"/>
              </a:rPr>
              <a:t>We employ different machine learning algorithms such as Logistic Regression, Light GBM, XGBoost, and CatBoost for this purpose.</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55964" y="314325"/>
            <a:ext cx="16903336" cy="12651105"/>
          </a:xfrm>
          <a:prstGeom prst="rect">
            <a:avLst/>
          </a:prstGeom>
        </p:spPr>
        <p:txBody>
          <a:bodyPr anchor="t" rtlCol="false" tIns="0" lIns="0" bIns="0" rIns="0">
            <a:spAutoFit/>
          </a:bodyPr>
          <a:lstStyle/>
          <a:p>
            <a:pPr algn="just">
              <a:lnSpc>
                <a:spcPts val="4619"/>
              </a:lnSpc>
            </a:pPr>
            <a:r>
              <a:rPr lang="en-US" sz="3299">
                <a:solidFill>
                  <a:srgbClr val="000000"/>
                </a:solidFill>
                <a:latin typeface="Canva Sans"/>
              </a:rPr>
              <a:t>2.Model data:-</a:t>
            </a:r>
          </a:p>
          <a:p>
            <a:pPr algn="just">
              <a:lnSpc>
                <a:spcPts val="4619"/>
              </a:lnSpc>
            </a:pPr>
            <a:r>
              <a:rPr lang="en-US" sz="3299">
                <a:solidFill>
                  <a:srgbClr val="000000"/>
                </a:solidFill>
                <a:latin typeface="Canva Sans"/>
              </a:rPr>
              <a:t> It contains 70% of model development data. we use this data to train and test </a:t>
            </a:r>
          </a:p>
          <a:p>
            <a:pPr algn="just">
              <a:lnSpc>
                <a:spcPts val="4619"/>
              </a:lnSpc>
            </a:pPr>
            <a:r>
              <a:rPr lang="en-US" sz="3299">
                <a:solidFill>
                  <a:srgbClr val="000000"/>
                </a:solidFill>
                <a:latin typeface="Canva Sans"/>
              </a:rPr>
              <a:t> our model.</a:t>
            </a:r>
          </a:p>
          <a:p>
            <a:pPr algn="just">
              <a:lnSpc>
                <a:spcPts val="6719"/>
              </a:lnSpc>
            </a:pPr>
            <a:r>
              <a:rPr lang="en-US" sz="4799">
                <a:solidFill>
                  <a:srgbClr val="000000"/>
                </a:solidFill>
                <a:latin typeface="Canva Sans Bold"/>
              </a:rPr>
              <a:t>Step 3: </a:t>
            </a:r>
          </a:p>
          <a:p>
            <a:pPr algn="just">
              <a:lnSpc>
                <a:spcPts val="4619"/>
              </a:lnSpc>
            </a:pPr>
          </a:p>
          <a:p>
            <a:pPr algn="just">
              <a:lnSpc>
                <a:spcPts val="4619"/>
              </a:lnSpc>
            </a:pPr>
            <a:r>
              <a:rPr lang="en-US" sz="3299">
                <a:solidFill>
                  <a:srgbClr val="000000"/>
                </a:solidFill>
                <a:latin typeface="Canva Sans"/>
              </a:rPr>
              <a:t>Once we obtain the important features from the feature data, we refer to them as "Top Features." We then select only these top features from the model data and further divide them into training and testing datasets. Subsequently, we employ several machine learning algorithms, including Logistic Regression, Light GBM, XGBoost, and CatBoost, to fit the training dataset.</a:t>
            </a:r>
          </a:p>
          <a:p>
            <a:pPr algn="just">
              <a:lnSpc>
                <a:spcPts val="4619"/>
              </a:lnSpc>
            </a:pPr>
          </a:p>
          <a:p>
            <a:pPr algn="just">
              <a:lnSpc>
                <a:spcPts val="6159"/>
              </a:lnSpc>
            </a:pPr>
            <a:r>
              <a:rPr lang="en-US" sz="4399">
                <a:solidFill>
                  <a:srgbClr val="000000"/>
                </a:solidFill>
                <a:latin typeface="Canva Sans Bold"/>
              </a:rPr>
              <a:t>Step 4:</a:t>
            </a:r>
          </a:p>
          <a:p>
            <a:pPr algn="just">
              <a:lnSpc>
                <a:spcPts val="4619"/>
              </a:lnSpc>
            </a:pPr>
          </a:p>
          <a:p>
            <a:pPr algn="just">
              <a:lnSpc>
                <a:spcPts val="4619"/>
              </a:lnSpc>
            </a:pPr>
            <a:r>
              <a:rPr lang="en-US" sz="3299">
                <a:solidFill>
                  <a:srgbClr val="000000"/>
                </a:solidFill>
                <a:latin typeface="Canva Sans"/>
              </a:rPr>
              <a:t> In this step, we choose the final model that provides the highest accuracy for both the training and testing datasets. In our case, the best-performing model is Light GBM.</a:t>
            </a:r>
          </a:p>
          <a:p>
            <a:pPr algn="just">
              <a:lnSpc>
                <a:spcPts val="4619"/>
              </a:lnSpc>
            </a:pPr>
          </a:p>
          <a:p>
            <a:pPr algn="just">
              <a:lnSpc>
                <a:spcPts val="4619"/>
              </a:lnSpc>
            </a:pPr>
          </a:p>
          <a:p>
            <a:pPr algn="just">
              <a:lnSpc>
                <a:spcPts val="4619"/>
              </a:lnSpc>
            </a:pPr>
          </a:p>
          <a:p>
            <a:pPr algn="just">
              <a:lnSpc>
                <a:spcPts val="4619"/>
              </a:lnSpc>
            </a:pPr>
          </a:p>
          <a:p>
            <a:pPr algn="just">
              <a:lnSpc>
                <a:spcPts val="4619"/>
              </a:lnSpc>
              <a:spcBef>
                <a:spcPct val="0"/>
              </a:spcBef>
            </a:pPr>
          </a:p>
        </p:txBody>
      </p:sp>
      <p:sp>
        <p:nvSpPr>
          <p:cNvPr name="Freeform 3" id="3"/>
          <p:cNvSpPr/>
          <p:nvPr/>
        </p:nvSpPr>
        <p:spPr>
          <a:xfrm flipH="false" flipV="false" rot="-1625759">
            <a:off x="11141813" y="-40078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1513599" y="3119791"/>
            <a:ext cx="3086100" cy="3086100"/>
            <a:chOff x="0" y="0"/>
            <a:chExt cx="812800" cy="812800"/>
          </a:xfrm>
        </p:grpSpPr>
        <p:sp>
          <p:nvSpPr>
            <p:cNvPr name="Freeform 5" id="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2094685" y="524633"/>
            <a:ext cx="3086100" cy="3086100"/>
            <a:chOff x="0" y="0"/>
            <a:chExt cx="812800" cy="812800"/>
          </a:xfrm>
        </p:grpSpPr>
        <p:sp>
          <p:nvSpPr>
            <p:cNvPr name="Freeform 8" id="8"/>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B9AF1">
                <a:alpha val="23922"/>
              </a:srgbClr>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625759">
            <a:off x="11294213" y="-38554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63525" y="2056291"/>
            <a:ext cx="15418988" cy="3087209"/>
          </a:xfrm>
          <a:custGeom>
            <a:avLst/>
            <a:gdLst/>
            <a:ahLst/>
            <a:cxnLst/>
            <a:rect r="r" b="b" t="t" l="l"/>
            <a:pathLst>
              <a:path h="3087209" w="15418988">
                <a:moveTo>
                  <a:pt x="0" y="0"/>
                </a:moveTo>
                <a:lnTo>
                  <a:pt x="15418988" y="0"/>
                </a:lnTo>
                <a:lnTo>
                  <a:pt x="15418988" y="3087209"/>
                </a:lnTo>
                <a:lnTo>
                  <a:pt x="0" y="3087209"/>
                </a:lnTo>
                <a:lnTo>
                  <a:pt x="0" y="0"/>
                </a:lnTo>
                <a:close/>
              </a:path>
            </a:pathLst>
          </a:custGeom>
          <a:blipFill>
            <a:blip r:embed="rId4"/>
            <a:stretch>
              <a:fillRect l="0" t="0" r="0" b="0"/>
            </a:stretch>
          </a:blipFill>
        </p:spPr>
      </p:sp>
      <p:sp>
        <p:nvSpPr>
          <p:cNvPr name="TextBox 4" id="4"/>
          <p:cNvSpPr txBox="true"/>
          <p:nvPr/>
        </p:nvSpPr>
        <p:spPr>
          <a:xfrm rot="0">
            <a:off x="663525" y="604656"/>
            <a:ext cx="9735344" cy="738492"/>
          </a:xfrm>
          <a:prstGeom prst="rect">
            <a:avLst/>
          </a:prstGeom>
        </p:spPr>
        <p:txBody>
          <a:bodyPr anchor="t" rtlCol="false" tIns="0" lIns="0" bIns="0" rIns="0">
            <a:spAutoFit/>
          </a:bodyPr>
          <a:lstStyle/>
          <a:p>
            <a:pPr algn="ctr">
              <a:lnSpc>
                <a:spcPts val="6020"/>
              </a:lnSpc>
            </a:pPr>
            <a:r>
              <a:rPr lang="en-US" sz="4300">
                <a:solidFill>
                  <a:srgbClr val="000000"/>
                </a:solidFill>
                <a:latin typeface="Canva Sans Bold"/>
              </a:rPr>
              <a:t>Algorithm used and their accuracies </a:t>
            </a:r>
          </a:p>
        </p:txBody>
      </p:sp>
      <p:sp>
        <p:nvSpPr>
          <p:cNvPr name="TextBox 5" id="5"/>
          <p:cNvSpPr txBox="true"/>
          <p:nvPr/>
        </p:nvSpPr>
        <p:spPr>
          <a:xfrm rot="0">
            <a:off x="331763" y="5473826"/>
            <a:ext cx="17956237" cy="4813174"/>
          </a:xfrm>
          <a:prstGeom prst="rect">
            <a:avLst/>
          </a:prstGeom>
        </p:spPr>
        <p:txBody>
          <a:bodyPr anchor="t" rtlCol="false" tIns="0" lIns="0" bIns="0" rIns="0">
            <a:spAutoFit/>
          </a:bodyPr>
          <a:lstStyle/>
          <a:p>
            <a:pPr>
              <a:lnSpc>
                <a:spcPts val="3506"/>
              </a:lnSpc>
              <a:spcBef>
                <a:spcPct val="0"/>
              </a:spcBef>
            </a:pPr>
          </a:p>
          <a:p>
            <a:pPr>
              <a:lnSpc>
                <a:spcPts val="3506"/>
              </a:lnSpc>
              <a:spcBef>
                <a:spcPct val="0"/>
              </a:spcBef>
            </a:pPr>
            <a:r>
              <a:rPr lang="en-US" sz="2504">
                <a:solidFill>
                  <a:srgbClr val="000000"/>
                </a:solidFill>
                <a:latin typeface="Canva Sans Bold"/>
              </a:rPr>
              <a:t>Step 5:</a:t>
            </a:r>
          </a:p>
          <a:p>
            <a:pPr>
              <a:lnSpc>
                <a:spcPts val="3506"/>
              </a:lnSpc>
              <a:spcBef>
                <a:spcPct val="0"/>
              </a:spcBef>
            </a:pPr>
            <a:r>
              <a:rPr lang="en-US" sz="2504">
                <a:solidFill>
                  <a:srgbClr val="000000"/>
                </a:solidFill>
                <a:latin typeface="Canva Sans Bold"/>
              </a:rPr>
              <a:t>After selecting the Light GBM Model, we proceed to validate our model on the Out of Time data and compute the predicted probability of outcomes that our model generates.</a:t>
            </a:r>
          </a:p>
          <a:p>
            <a:pPr>
              <a:lnSpc>
                <a:spcPts val="3506"/>
              </a:lnSpc>
              <a:spcBef>
                <a:spcPct val="0"/>
              </a:spcBef>
            </a:pPr>
          </a:p>
          <a:p>
            <a:pPr>
              <a:lnSpc>
                <a:spcPts val="3506"/>
              </a:lnSpc>
              <a:spcBef>
                <a:spcPct val="0"/>
              </a:spcBef>
            </a:pPr>
            <a:r>
              <a:rPr lang="en-US" sz="2504">
                <a:solidFill>
                  <a:srgbClr val="000000"/>
                </a:solidFill>
                <a:latin typeface="Canva Sans Bold"/>
              </a:rPr>
              <a:t>Using the predicted probability, we generate scores for all transactions. To achieve this, we utilize the pivot table feature of MS Excel and conduct further analysis. Through this process, we derive conclusions that aid in fraud prevention.</a:t>
            </a:r>
          </a:p>
          <a:p>
            <a:pPr>
              <a:lnSpc>
                <a:spcPts val="3506"/>
              </a:lnSpc>
              <a:spcBef>
                <a:spcPct val="0"/>
              </a:spcBef>
            </a:pPr>
          </a:p>
          <a:p>
            <a:pPr>
              <a:lnSpc>
                <a:spcPts val="3506"/>
              </a:lnSpc>
              <a:spcBef>
                <a:spcPct val="0"/>
              </a:spcBef>
            </a:pPr>
            <a:r>
              <a:rPr lang="en-US" sz="2504">
                <a:solidFill>
                  <a:srgbClr val="000000"/>
                </a:solidFill>
                <a:latin typeface="Canva Sans Bold"/>
              </a:rPr>
              <a:t>When a new transaction arrives, our model assigns a score to that transaction. we see If the score exceeds 701, we reject the transaction.</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49116" y="554793"/>
            <a:ext cx="17389768" cy="7053725"/>
          </a:xfrm>
          <a:custGeom>
            <a:avLst/>
            <a:gdLst/>
            <a:ahLst/>
            <a:cxnLst/>
            <a:rect r="r" b="b" t="t" l="l"/>
            <a:pathLst>
              <a:path h="7053725" w="17389768">
                <a:moveTo>
                  <a:pt x="0" y="0"/>
                </a:moveTo>
                <a:lnTo>
                  <a:pt x="17389768" y="0"/>
                </a:lnTo>
                <a:lnTo>
                  <a:pt x="17389768" y="7053725"/>
                </a:lnTo>
                <a:lnTo>
                  <a:pt x="0" y="7053725"/>
                </a:lnTo>
                <a:lnTo>
                  <a:pt x="0" y="0"/>
                </a:lnTo>
                <a:close/>
              </a:path>
            </a:pathLst>
          </a:custGeom>
          <a:blipFill>
            <a:blip r:embed="rId2"/>
            <a:stretch>
              <a:fillRect l="0" t="0" r="0" b="0"/>
            </a:stretch>
          </a:blipFill>
        </p:spPr>
      </p:sp>
      <p:sp>
        <p:nvSpPr>
          <p:cNvPr name="TextBox 3" id="3"/>
          <p:cNvSpPr txBox="true"/>
          <p:nvPr/>
        </p:nvSpPr>
        <p:spPr>
          <a:xfrm rot="0">
            <a:off x="-1504009" y="8377842"/>
            <a:ext cx="21228414" cy="676122"/>
          </a:xfrm>
          <a:prstGeom prst="rect">
            <a:avLst/>
          </a:prstGeom>
        </p:spPr>
        <p:txBody>
          <a:bodyPr anchor="t" rtlCol="false" tIns="0" lIns="0" bIns="0" rIns="0">
            <a:spAutoFit/>
          </a:bodyPr>
          <a:lstStyle/>
          <a:p>
            <a:pPr algn="ctr">
              <a:lnSpc>
                <a:spcPts val="5574"/>
              </a:lnSpc>
            </a:pPr>
            <a:r>
              <a:rPr lang="en-US" sz="3981">
                <a:solidFill>
                  <a:srgbClr val="000000"/>
                </a:solidFill>
                <a:latin typeface="Canva Sans Bold"/>
              </a:rPr>
              <a:t>chart of  fpr(false positive rate) and vdr(value detection rate)</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421123"/>
            <a:ext cx="6688138"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Conclusion </a:t>
            </a:r>
          </a:p>
        </p:txBody>
      </p:sp>
      <p:sp>
        <p:nvSpPr>
          <p:cNvPr name="Freeform 3" id="3"/>
          <p:cNvSpPr/>
          <p:nvPr/>
        </p:nvSpPr>
        <p:spPr>
          <a:xfrm flipH="false" flipV="false" rot="-1625759">
            <a:off x="11599013" y="-35506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683577" y="2557673"/>
            <a:ext cx="16920847" cy="2151057"/>
          </a:xfrm>
          <a:prstGeom prst="rect">
            <a:avLst/>
          </a:prstGeom>
        </p:spPr>
        <p:txBody>
          <a:bodyPr anchor="t" rtlCol="false" tIns="0" lIns="0" bIns="0" rIns="0">
            <a:spAutoFit/>
          </a:bodyPr>
          <a:lstStyle/>
          <a:p>
            <a:pPr>
              <a:lnSpc>
                <a:spcPts val="4287"/>
              </a:lnSpc>
              <a:spcBef>
                <a:spcPct val="0"/>
              </a:spcBef>
            </a:pPr>
            <a:r>
              <a:rPr lang="en-US" sz="3062">
                <a:solidFill>
                  <a:srgbClr val="000000"/>
                </a:solidFill>
                <a:latin typeface="Canva Sans"/>
              </a:rPr>
              <a:t>By implementing our fraud detection model and declining transactions with a score greater than 701, we successfully reduced credit card fraud by 30.5%. We prioritize preventing fraud while considering that we may decline a small percentage of genuine transactions (15 genuine transactions to prevent 1 fraud).</a:t>
            </a:r>
          </a:p>
        </p:txBody>
      </p:sp>
    </p:spTree>
  </p:cSld>
  <p:clrMapOvr>
    <a:masterClrMapping/>
  </p:clrMapOvr>
</p:sld>
</file>

<file path=ppt/slides/slide2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208087" y="781050"/>
            <a:ext cx="5957292" cy="4784007"/>
          </a:xfrm>
          <a:prstGeom prst="rect">
            <a:avLst/>
          </a:prstGeom>
        </p:spPr>
        <p:txBody>
          <a:bodyPr anchor="t" rtlCol="false" tIns="0" lIns="0" bIns="0" rIns="0">
            <a:spAutoFit/>
          </a:bodyPr>
          <a:lstStyle/>
          <a:p>
            <a:pPr algn="ctr">
              <a:lnSpc>
                <a:spcPts val="18669"/>
              </a:lnSpc>
            </a:pPr>
            <a:r>
              <a:rPr lang="en-US" sz="13335">
                <a:solidFill>
                  <a:srgbClr val="000000"/>
                </a:solidFill>
                <a:latin typeface="Canva Sans Bold"/>
              </a:rPr>
              <a:t>THANK</a:t>
            </a:r>
          </a:p>
          <a:p>
            <a:pPr algn="ctr">
              <a:lnSpc>
                <a:spcPts val="19909"/>
              </a:lnSpc>
              <a:spcBef>
                <a:spcPct val="0"/>
              </a:spcBef>
            </a:pPr>
            <a:r>
              <a:rPr lang="en-US" sz="14221">
                <a:solidFill>
                  <a:srgbClr val="000000"/>
                </a:solidFill>
                <a:latin typeface="Canva Sans Bold"/>
              </a:rPr>
              <a:t> </a:t>
            </a:r>
            <a:r>
              <a:rPr lang="en-US" sz="14221">
                <a:solidFill>
                  <a:srgbClr val="000000"/>
                </a:solidFill>
                <a:latin typeface="Canva Sans Bold"/>
              </a:rPr>
              <a:t>YOU</a:t>
            </a:r>
          </a:p>
        </p:txBody>
      </p:sp>
      <p:sp>
        <p:nvSpPr>
          <p:cNvPr name="TextBox 3" id="3"/>
          <p:cNvSpPr txBox="true"/>
          <p:nvPr/>
        </p:nvSpPr>
        <p:spPr>
          <a:xfrm rot="0">
            <a:off x="2738540" y="5853519"/>
            <a:ext cx="12896386" cy="2039023"/>
          </a:xfrm>
          <a:prstGeom prst="rect">
            <a:avLst/>
          </a:prstGeom>
        </p:spPr>
        <p:txBody>
          <a:bodyPr anchor="t" rtlCol="false" tIns="0" lIns="0" bIns="0" rIns="0">
            <a:spAutoFit/>
          </a:bodyPr>
          <a:lstStyle/>
          <a:p>
            <a:pPr algn="ctr">
              <a:lnSpc>
                <a:spcPts val="16615"/>
              </a:lnSpc>
              <a:spcBef>
                <a:spcPct val="0"/>
              </a:spcBef>
            </a:pPr>
            <a:r>
              <a:rPr lang="en-US" sz="11868">
                <a:solidFill>
                  <a:srgbClr val="000000"/>
                </a:solidFill>
                <a:latin typeface="Canva Sans Bold"/>
              </a:rPr>
              <a:t>Dada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11026" y="-142875"/>
            <a:ext cx="17634049" cy="1293454"/>
          </a:xfrm>
          <a:prstGeom prst="rect">
            <a:avLst/>
          </a:prstGeom>
        </p:spPr>
        <p:txBody>
          <a:bodyPr anchor="t" rtlCol="false" tIns="0" lIns="0" bIns="0" rIns="0">
            <a:spAutoFit/>
          </a:bodyPr>
          <a:lstStyle/>
          <a:p>
            <a:pPr algn="ctr">
              <a:lnSpc>
                <a:spcPts val="10573"/>
              </a:lnSpc>
              <a:spcBef>
                <a:spcPct val="0"/>
              </a:spcBef>
            </a:pPr>
            <a:r>
              <a:rPr lang="en-US" sz="7552" u="sng">
                <a:solidFill>
                  <a:srgbClr val="000000"/>
                </a:solidFill>
                <a:latin typeface="Canva Sans Bold"/>
              </a:rPr>
              <a:t>Introduction</a:t>
            </a:r>
          </a:p>
        </p:txBody>
      </p:sp>
      <p:sp>
        <p:nvSpPr>
          <p:cNvPr name="Freeform 3" id="3"/>
          <p:cNvSpPr/>
          <p:nvPr/>
        </p:nvSpPr>
        <p:spPr>
          <a:xfrm flipH="false" flipV="false" rot="-1625759">
            <a:off x="12513413" y="-26362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2">
              <a:alphaModFix amt="50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2033834" y="3331391"/>
            <a:ext cx="2744328" cy="2268530"/>
            <a:chOff x="0" y="0"/>
            <a:chExt cx="722786" cy="597473"/>
          </a:xfrm>
        </p:grpSpPr>
        <p:sp>
          <p:nvSpPr>
            <p:cNvPr name="Freeform 5" id="5"/>
            <p:cNvSpPr/>
            <p:nvPr/>
          </p:nvSpPr>
          <p:spPr>
            <a:xfrm flipH="false" flipV="false" rot="0">
              <a:off x="230524" y="0"/>
              <a:ext cx="261737" cy="597473"/>
            </a:xfrm>
            <a:custGeom>
              <a:avLst/>
              <a:gdLst/>
              <a:ahLst/>
              <a:cxnLst/>
              <a:rect r="r" b="b" t="t" l="l"/>
              <a:pathLst>
                <a:path h="597473" w="261737">
                  <a:moveTo>
                    <a:pt x="130869" y="0"/>
                  </a:moveTo>
                  <a:lnTo>
                    <a:pt x="130869" y="0"/>
                  </a:lnTo>
                  <a:cubicBezTo>
                    <a:pt x="214288" y="76939"/>
                    <a:pt x="261738" y="185253"/>
                    <a:pt x="261738" y="298736"/>
                  </a:cubicBezTo>
                  <a:cubicBezTo>
                    <a:pt x="261738" y="412220"/>
                    <a:pt x="214288" y="520534"/>
                    <a:pt x="130869" y="597473"/>
                  </a:cubicBezTo>
                  <a:cubicBezTo>
                    <a:pt x="47450" y="520534"/>
                    <a:pt x="0" y="412220"/>
                    <a:pt x="0" y="298736"/>
                  </a:cubicBezTo>
                  <a:cubicBezTo>
                    <a:pt x="0" y="185253"/>
                    <a:pt x="47450" y="76939"/>
                    <a:pt x="130869" y="0"/>
                  </a:cubicBezTo>
                  <a:close/>
                </a:path>
              </a:pathLst>
            </a:custGeom>
            <a:solidFill>
              <a:srgbClr val="6B9AF1">
                <a:alpha val="23922"/>
              </a:srgbClr>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0454816" y="6989770"/>
            <a:ext cx="2744328" cy="2268530"/>
            <a:chOff x="0" y="0"/>
            <a:chExt cx="722786" cy="597473"/>
          </a:xfrm>
        </p:grpSpPr>
        <p:sp>
          <p:nvSpPr>
            <p:cNvPr name="Freeform 8" id="8"/>
            <p:cNvSpPr/>
            <p:nvPr/>
          </p:nvSpPr>
          <p:spPr>
            <a:xfrm flipH="false" flipV="false" rot="0">
              <a:off x="230524" y="0"/>
              <a:ext cx="261737" cy="597473"/>
            </a:xfrm>
            <a:custGeom>
              <a:avLst/>
              <a:gdLst/>
              <a:ahLst/>
              <a:cxnLst/>
              <a:rect r="r" b="b" t="t" l="l"/>
              <a:pathLst>
                <a:path h="597473" w="261737">
                  <a:moveTo>
                    <a:pt x="130869" y="0"/>
                  </a:moveTo>
                  <a:lnTo>
                    <a:pt x="130869" y="0"/>
                  </a:lnTo>
                  <a:cubicBezTo>
                    <a:pt x="214288" y="76939"/>
                    <a:pt x="261738" y="185253"/>
                    <a:pt x="261738" y="298736"/>
                  </a:cubicBezTo>
                  <a:cubicBezTo>
                    <a:pt x="261738" y="412220"/>
                    <a:pt x="214288" y="520534"/>
                    <a:pt x="130869" y="597473"/>
                  </a:cubicBezTo>
                  <a:cubicBezTo>
                    <a:pt x="47450" y="520534"/>
                    <a:pt x="0" y="412220"/>
                    <a:pt x="0" y="298736"/>
                  </a:cubicBezTo>
                  <a:cubicBezTo>
                    <a:pt x="0" y="185253"/>
                    <a:pt x="47450" y="76939"/>
                    <a:pt x="130869" y="0"/>
                  </a:cubicBezTo>
                  <a:close/>
                </a:path>
              </a:pathLst>
            </a:custGeom>
            <a:solidFill>
              <a:srgbClr val="6B9AF1">
                <a:alpha val="23922"/>
              </a:srgbClr>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7995612" y="1666715"/>
            <a:ext cx="2744328" cy="2268530"/>
            <a:chOff x="0" y="0"/>
            <a:chExt cx="722786" cy="597473"/>
          </a:xfrm>
        </p:grpSpPr>
        <p:sp>
          <p:nvSpPr>
            <p:cNvPr name="Freeform 11" id="11"/>
            <p:cNvSpPr/>
            <p:nvPr/>
          </p:nvSpPr>
          <p:spPr>
            <a:xfrm flipH="false" flipV="false" rot="0">
              <a:off x="230524" y="0"/>
              <a:ext cx="261737" cy="597473"/>
            </a:xfrm>
            <a:custGeom>
              <a:avLst/>
              <a:gdLst/>
              <a:ahLst/>
              <a:cxnLst/>
              <a:rect r="r" b="b" t="t" l="l"/>
              <a:pathLst>
                <a:path h="597473" w="261737">
                  <a:moveTo>
                    <a:pt x="130869" y="0"/>
                  </a:moveTo>
                  <a:lnTo>
                    <a:pt x="130869" y="0"/>
                  </a:lnTo>
                  <a:cubicBezTo>
                    <a:pt x="214288" y="76939"/>
                    <a:pt x="261738" y="185253"/>
                    <a:pt x="261738" y="298736"/>
                  </a:cubicBezTo>
                  <a:cubicBezTo>
                    <a:pt x="261738" y="412220"/>
                    <a:pt x="214288" y="520534"/>
                    <a:pt x="130869" y="597473"/>
                  </a:cubicBezTo>
                  <a:cubicBezTo>
                    <a:pt x="47450" y="520534"/>
                    <a:pt x="0" y="412220"/>
                    <a:pt x="0" y="298736"/>
                  </a:cubicBezTo>
                  <a:cubicBezTo>
                    <a:pt x="0" y="185253"/>
                    <a:pt x="47450" y="76939"/>
                    <a:pt x="130869" y="0"/>
                  </a:cubicBezTo>
                  <a:close/>
                </a:path>
              </a:pathLst>
            </a:custGeom>
            <a:solidFill>
              <a:srgbClr val="6B9AF1">
                <a:alpha val="23922"/>
              </a:srgbClr>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3434573" y="4932766"/>
            <a:ext cx="11941084" cy="2915304"/>
          </a:xfrm>
          <a:custGeom>
            <a:avLst/>
            <a:gdLst/>
            <a:ahLst/>
            <a:cxnLst/>
            <a:rect r="r" b="b" t="t" l="l"/>
            <a:pathLst>
              <a:path h="2915304" w="11941084">
                <a:moveTo>
                  <a:pt x="0" y="0"/>
                </a:moveTo>
                <a:lnTo>
                  <a:pt x="11941084" y="0"/>
                </a:lnTo>
                <a:lnTo>
                  <a:pt x="11941084" y="2915304"/>
                </a:lnTo>
                <a:lnTo>
                  <a:pt x="0" y="2915304"/>
                </a:lnTo>
                <a:lnTo>
                  <a:pt x="0" y="0"/>
                </a:lnTo>
                <a:close/>
              </a:path>
            </a:pathLst>
          </a:custGeom>
          <a:blipFill>
            <a:blip r:embed="rId4"/>
            <a:stretch>
              <a:fillRect l="0" t="0" r="0" b="0"/>
            </a:stretch>
          </a:blipFill>
        </p:spPr>
      </p:sp>
      <p:sp>
        <p:nvSpPr>
          <p:cNvPr name="TextBox 14" id="14"/>
          <p:cNvSpPr txBox="true"/>
          <p:nvPr/>
        </p:nvSpPr>
        <p:spPr>
          <a:xfrm rot="0">
            <a:off x="444003" y="1600040"/>
            <a:ext cx="17399995" cy="4180840"/>
          </a:xfrm>
          <a:prstGeom prst="rect">
            <a:avLst/>
          </a:prstGeom>
        </p:spPr>
        <p:txBody>
          <a:bodyPr anchor="t" rtlCol="false" tIns="0" lIns="0" bIns="0" rIns="0">
            <a:spAutoFit/>
          </a:bodyPr>
          <a:lstStyle/>
          <a:p>
            <a:pPr algn="just">
              <a:lnSpc>
                <a:spcPts val="4759"/>
              </a:lnSpc>
            </a:pPr>
            <a:r>
              <a:rPr lang="en-US" sz="3399">
                <a:solidFill>
                  <a:srgbClr val="000000"/>
                </a:solidFill>
                <a:latin typeface="Canva Sans"/>
              </a:rPr>
              <a:t>With the development of technology, the digitalisation introduced in every sector it also includes banking sector. Now people can use there money through online transactions. but this also introduced a black side through which the banking fraud can happen. </a:t>
            </a:r>
          </a:p>
          <a:p>
            <a:pPr algn="just">
              <a:lnSpc>
                <a:spcPts val="4759"/>
              </a:lnSpc>
            </a:pPr>
          </a:p>
          <a:p>
            <a:pPr algn="ctr">
              <a:lnSpc>
                <a:spcPts val="4759"/>
              </a:lnSpc>
            </a:pPr>
          </a:p>
          <a:p>
            <a:pPr algn="just">
              <a:lnSpc>
                <a:spcPts val="475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109171" y="-2051771"/>
            <a:ext cx="9104231" cy="15265174"/>
          </a:xfrm>
          <a:custGeom>
            <a:avLst/>
            <a:gdLst/>
            <a:ahLst/>
            <a:cxnLst/>
            <a:rect r="r" b="b" t="t" l="l"/>
            <a:pathLst>
              <a:path h="15265174" w="9104231">
                <a:moveTo>
                  <a:pt x="0" y="0"/>
                </a:moveTo>
                <a:lnTo>
                  <a:pt x="9104231" y="0"/>
                </a:lnTo>
                <a:lnTo>
                  <a:pt x="9104231" y="15265173"/>
                </a:lnTo>
                <a:lnTo>
                  <a:pt x="0" y="15265173"/>
                </a:lnTo>
                <a:lnTo>
                  <a:pt x="0" y="0"/>
                </a:lnTo>
                <a:close/>
              </a:path>
            </a:pathLst>
          </a:custGeom>
          <a:blipFill>
            <a:blip r:embed="rId2"/>
            <a:stretch>
              <a:fillRect l="-9334" t="0" r="-13059" b="-465"/>
            </a:stretch>
          </a:blipFill>
        </p:spPr>
      </p:sp>
      <p:sp>
        <p:nvSpPr>
          <p:cNvPr name="TextBox 3" id="3"/>
          <p:cNvSpPr txBox="true"/>
          <p:nvPr/>
        </p:nvSpPr>
        <p:spPr>
          <a:xfrm rot="0">
            <a:off x="3227232" y="-76200"/>
            <a:ext cx="11970782" cy="695959"/>
          </a:xfrm>
          <a:prstGeom prst="rect">
            <a:avLst/>
          </a:prstGeom>
        </p:spPr>
        <p:txBody>
          <a:bodyPr anchor="t" rtlCol="false" tIns="0" lIns="0" bIns="0" rIns="0">
            <a:spAutoFit/>
          </a:bodyPr>
          <a:lstStyle/>
          <a:p>
            <a:pPr algn="ctr">
              <a:lnSpc>
                <a:spcPts val="5740"/>
              </a:lnSpc>
            </a:pPr>
            <a:r>
              <a:rPr lang="en-US" sz="4100">
                <a:solidFill>
                  <a:srgbClr val="000000"/>
                </a:solidFill>
                <a:latin typeface="Canva Sans Bold"/>
              </a:rPr>
              <a:t>Different stages in advancement of credit card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55544" y="1784470"/>
            <a:ext cx="17500557" cy="5842395"/>
          </a:xfrm>
          <a:prstGeom prst="rect">
            <a:avLst/>
          </a:prstGeom>
        </p:spPr>
        <p:txBody>
          <a:bodyPr anchor="t" rtlCol="false" tIns="0" lIns="0" bIns="0" rIns="0">
            <a:spAutoFit/>
          </a:bodyPr>
          <a:lstStyle/>
          <a:p>
            <a:pPr algn="ctr">
              <a:lnSpc>
                <a:spcPts val="6628"/>
              </a:lnSpc>
              <a:spcBef>
                <a:spcPct val="0"/>
              </a:spcBef>
            </a:pPr>
            <a:r>
              <a:rPr lang="en-US" sz="4734">
                <a:solidFill>
                  <a:srgbClr val="000000"/>
                </a:solidFill>
                <a:latin typeface="Canva Sans"/>
              </a:rPr>
              <a:t>A credit card is a plastic payment card issued by a financial</a:t>
            </a:r>
          </a:p>
          <a:p>
            <a:pPr algn="ctr">
              <a:lnSpc>
                <a:spcPts val="6628"/>
              </a:lnSpc>
              <a:spcBef>
                <a:spcPct val="0"/>
              </a:spcBef>
            </a:pPr>
            <a:r>
              <a:rPr lang="en-US" sz="4734">
                <a:solidFill>
                  <a:srgbClr val="000000"/>
                </a:solidFill>
                <a:latin typeface="Canva Sans"/>
              </a:rPr>
              <a:t>institution, usually a bank, that allows the cardholder to     borrow funds to make purchases or pay for services on         credit. It provides a convenient and widely accepted            method of payment, enabling cardholders to                         </a:t>
            </a:r>
          </a:p>
          <a:p>
            <a:pPr algn="ctr">
              <a:lnSpc>
                <a:spcPts val="6628"/>
              </a:lnSpc>
              <a:spcBef>
                <a:spcPct val="0"/>
              </a:spcBef>
            </a:pPr>
            <a:r>
              <a:rPr lang="en-US" sz="4734">
                <a:solidFill>
                  <a:srgbClr val="000000"/>
                </a:solidFill>
                <a:latin typeface="Canva Sans"/>
              </a:rPr>
              <a:t> make transactions without carrying                                             </a:t>
            </a:r>
          </a:p>
          <a:p>
            <a:pPr algn="ctr">
              <a:lnSpc>
                <a:spcPts val="6628"/>
              </a:lnSpc>
              <a:spcBef>
                <a:spcPct val="0"/>
              </a:spcBef>
            </a:pPr>
            <a:r>
              <a:rPr lang="en-US" sz="4734">
                <a:solidFill>
                  <a:srgbClr val="000000"/>
                </a:solidFill>
                <a:latin typeface="Canva Sans"/>
              </a:rPr>
              <a:t> physical cash.                                                                                     </a:t>
            </a:r>
          </a:p>
        </p:txBody>
      </p:sp>
      <p:sp>
        <p:nvSpPr>
          <p:cNvPr name="Freeform 3" id="3"/>
          <p:cNvSpPr/>
          <p:nvPr/>
        </p:nvSpPr>
        <p:spPr>
          <a:xfrm flipH="false" flipV="false" rot="0">
            <a:off x="12874363" y="6201978"/>
            <a:ext cx="4566369" cy="3848163"/>
          </a:xfrm>
          <a:custGeom>
            <a:avLst/>
            <a:gdLst/>
            <a:ahLst/>
            <a:cxnLst/>
            <a:rect r="r" b="b" t="t" l="l"/>
            <a:pathLst>
              <a:path h="3848163" w="4566369">
                <a:moveTo>
                  <a:pt x="0" y="0"/>
                </a:moveTo>
                <a:lnTo>
                  <a:pt x="4566368" y="0"/>
                </a:lnTo>
                <a:lnTo>
                  <a:pt x="4566368" y="3848163"/>
                </a:lnTo>
                <a:lnTo>
                  <a:pt x="0" y="3848163"/>
                </a:lnTo>
                <a:lnTo>
                  <a:pt x="0" y="0"/>
                </a:lnTo>
                <a:close/>
              </a:path>
            </a:pathLst>
          </a:custGeom>
          <a:blipFill>
            <a:blip r:embed="rId2"/>
            <a:stretch>
              <a:fillRect l="0" t="0" r="0" b="0"/>
            </a:stretch>
          </a:blipFill>
        </p:spPr>
      </p:sp>
      <p:sp>
        <p:nvSpPr>
          <p:cNvPr name="TextBox 4" id="4"/>
          <p:cNvSpPr txBox="true"/>
          <p:nvPr/>
        </p:nvSpPr>
        <p:spPr>
          <a:xfrm rot="0">
            <a:off x="111026" y="-142875"/>
            <a:ext cx="17634049" cy="1293454"/>
          </a:xfrm>
          <a:prstGeom prst="rect">
            <a:avLst/>
          </a:prstGeom>
        </p:spPr>
        <p:txBody>
          <a:bodyPr anchor="t" rtlCol="false" tIns="0" lIns="0" bIns="0" rIns="0">
            <a:spAutoFit/>
          </a:bodyPr>
          <a:lstStyle/>
          <a:p>
            <a:pPr algn="ctr">
              <a:lnSpc>
                <a:spcPts val="10573"/>
              </a:lnSpc>
              <a:spcBef>
                <a:spcPct val="0"/>
              </a:spcBef>
            </a:pPr>
            <a:r>
              <a:rPr lang="en-US" sz="7552" u="sng">
                <a:solidFill>
                  <a:srgbClr val="000000"/>
                </a:solidFill>
                <a:latin typeface="Canva Sans Bold"/>
              </a:rPr>
              <a:t>What is Credit Card</a:t>
            </a:r>
          </a:p>
        </p:txBody>
      </p:sp>
      <p:sp>
        <p:nvSpPr>
          <p:cNvPr name="Freeform 5" id="5"/>
          <p:cNvSpPr/>
          <p:nvPr/>
        </p:nvSpPr>
        <p:spPr>
          <a:xfrm flipH="false" flipV="false" rot="-1625759">
            <a:off x="12513413" y="-26362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grpSp>
        <p:nvGrpSpPr>
          <p:cNvPr name="Group 6" id="6"/>
          <p:cNvGrpSpPr/>
          <p:nvPr/>
        </p:nvGrpSpPr>
        <p:grpSpPr>
          <a:xfrm rot="0">
            <a:off x="1329186" y="1222338"/>
            <a:ext cx="2744328" cy="2268530"/>
            <a:chOff x="0" y="0"/>
            <a:chExt cx="722786" cy="597473"/>
          </a:xfrm>
        </p:grpSpPr>
        <p:sp>
          <p:nvSpPr>
            <p:cNvPr name="Freeform 7" id="7"/>
            <p:cNvSpPr/>
            <p:nvPr/>
          </p:nvSpPr>
          <p:spPr>
            <a:xfrm flipH="false" flipV="false" rot="0">
              <a:off x="230524" y="0"/>
              <a:ext cx="261737" cy="597473"/>
            </a:xfrm>
            <a:custGeom>
              <a:avLst/>
              <a:gdLst/>
              <a:ahLst/>
              <a:cxnLst/>
              <a:rect r="r" b="b" t="t" l="l"/>
              <a:pathLst>
                <a:path h="597473" w="261737">
                  <a:moveTo>
                    <a:pt x="130869" y="0"/>
                  </a:moveTo>
                  <a:lnTo>
                    <a:pt x="130869" y="0"/>
                  </a:lnTo>
                  <a:cubicBezTo>
                    <a:pt x="214288" y="76939"/>
                    <a:pt x="261738" y="185253"/>
                    <a:pt x="261738" y="298736"/>
                  </a:cubicBezTo>
                  <a:cubicBezTo>
                    <a:pt x="261738" y="412220"/>
                    <a:pt x="214288" y="520534"/>
                    <a:pt x="130869" y="597473"/>
                  </a:cubicBezTo>
                  <a:cubicBezTo>
                    <a:pt x="47450" y="520534"/>
                    <a:pt x="0" y="412220"/>
                    <a:pt x="0" y="298736"/>
                  </a:cubicBezTo>
                  <a:cubicBezTo>
                    <a:pt x="0" y="185253"/>
                    <a:pt x="47450" y="76939"/>
                    <a:pt x="130869" y="0"/>
                  </a:cubicBezTo>
                  <a:close/>
                </a:path>
              </a:pathLst>
            </a:custGeom>
            <a:solidFill>
              <a:srgbClr val="6B9AF1">
                <a:alpha val="23922"/>
              </a:srgbClr>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7349731" y="6201978"/>
            <a:ext cx="2744328" cy="2268530"/>
            <a:chOff x="0" y="0"/>
            <a:chExt cx="722786" cy="597473"/>
          </a:xfrm>
        </p:grpSpPr>
        <p:sp>
          <p:nvSpPr>
            <p:cNvPr name="Freeform 10" id="10"/>
            <p:cNvSpPr/>
            <p:nvPr/>
          </p:nvSpPr>
          <p:spPr>
            <a:xfrm flipH="false" flipV="false" rot="0">
              <a:off x="230524" y="0"/>
              <a:ext cx="261737" cy="597473"/>
            </a:xfrm>
            <a:custGeom>
              <a:avLst/>
              <a:gdLst/>
              <a:ahLst/>
              <a:cxnLst/>
              <a:rect r="r" b="b" t="t" l="l"/>
              <a:pathLst>
                <a:path h="597473" w="261737">
                  <a:moveTo>
                    <a:pt x="130869" y="0"/>
                  </a:moveTo>
                  <a:lnTo>
                    <a:pt x="130869" y="0"/>
                  </a:lnTo>
                  <a:cubicBezTo>
                    <a:pt x="214288" y="76939"/>
                    <a:pt x="261738" y="185253"/>
                    <a:pt x="261738" y="298736"/>
                  </a:cubicBezTo>
                  <a:cubicBezTo>
                    <a:pt x="261738" y="412220"/>
                    <a:pt x="214288" y="520534"/>
                    <a:pt x="130869" y="597473"/>
                  </a:cubicBezTo>
                  <a:cubicBezTo>
                    <a:pt x="47450" y="520534"/>
                    <a:pt x="0" y="412220"/>
                    <a:pt x="0" y="298736"/>
                  </a:cubicBezTo>
                  <a:cubicBezTo>
                    <a:pt x="0" y="185253"/>
                    <a:pt x="47450" y="76939"/>
                    <a:pt x="130869" y="0"/>
                  </a:cubicBezTo>
                  <a:close/>
                </a:path>
              </a:pathLst>
            </a:custGeom>
            <a:solidFill>
              <a:srgbClr val="6B9AF1">
                <a:alpha val="23922"/>
              </a:srgbClr>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42925" y="1427492"/>
            <a:ext cx="17259300" cy="6740846"/>
          </a:xfrm>
          <a:prstGeom prst="rect">
            <a:avLst/>
          </a:prstGeom>
        </p:spPr>
        <p:txBody>
          <a:bodyPr anchor="t" rtlCol="false" tIns="0" lIns="0" bIns="0" rIns="0">
            <a:spAutoFit/>
          </a:bodyPr>
          <a:lstStyle/>
          <a:p>
            <a:pPr>
              <a:lnSpc>
                <a:spcPts val="5932"/>
              </a:lnSpc>
            </a:pPr>
          </a:p>
          <a:p>
            <a:pPr>
              <a:lnSpc>
                <a:spcPts val="5932"/>
              </a:lnSpc>
            </a:pPr>
            <a:r>
              <a:rPr lang="en-US" sz="4237">
                <a:solidFill>
                  <a:srgbClr val="000000"/>
                </a:solidFill>
                <a:latin typeface="Canva Sans"/>
              </a:rPr>
              <a:t>But as a consequences of development , unfortunately it's  misuse side is also growing and people use it for selfishness purposes. </a:t>
            </a:r>
          </a:p>
          <a:p>
            <a:pPr>
              <a:lnSpc>
                <a:spcPts val="5932"/>
              </a:lnSpc>
              <a:spcBef>
                <a:spcPct val="0"/>
              </a:spcBef>
            </a:pPr>
            <a:r>
              <a:rPr lang="en-US" sz="4237">
                <a:solidFill>
                  <a:srgbClr val="000000"/>
                </a:solidFill>
                <a:latin typeface="Canva Sans"/>
              </a:rPr>
              <a:t>N</a:t>
            </a:r>
            <a:r>
              <a:rPr lang="en-US" sz="4237">
                <a:solidFill>
                  <a:srgbClr val="000000"/>
                </a:solidFill>
                <a:latin typeface="Canva Sans"/>
              </a:rPr>
              <a:t>owadays we encounter with the different cities &amp; countries where the credit fraud arises. </a:t>
            </a:r>
          </a:p>
          <a:p>
            <a:pPr>
              <a:lnSpc>
                <a:spcPts val="5932"/>
              </a:lnSpc>
              <a:spcBef>
                <a:spcPct val="0"/>
              </a:spcBef>
            </a:pPr>
          </a:p>
          <a:p>
            <a:pPr>
              <a:lnSpc>
                <a:spcPts val="5932"/>
              </a:lnSpc>
              <a:spcBef>
                <a:spcPct val="0"/>
              </a:spcBef>
            </a:pPr>
            <a:r>
              <a:rPr lang="en-US" sz="4237">
                <a:solidFill>
                  <a:srgbClr val="000000"/>
                </a:solidFill>
                <a:latin typeface="Canva Sans"/>
              </a:rPr>
              <a:t>Reports are indicating that credit card fraud has grown into massive, it also involves organised criminal network, operating internationally.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836716" y="1348105"/>
            <a:ext cx="13829351" cy="8531508"/>
          </a:xfrm>
          <a:custGeom>
            <a:avLst/>
            <a:gdLst/>
            <a:ahLst/>
            <a:cxnLst/>
            <a:rect r="r" b="b" t="t" l="l"/>
            <a:pathLst>
              <a:path h="8531508" w="13829351">
                <a:moveTo>
                  <a:pt x="0" y="0"/>
                </a:moveTo>
                <a:lnTo>
                  <a:pt x="13829351" y="0"/>
                </a:lnTo>
                <a:lnTo>
                  <a:pt x="13829351" y="8531507"/>
                </a:lnTo>
                <a:lnTo>
                  <a:pt x="0" y="8531507"/>
                </a:lnTo>
                <a:lnTo>
                  <a:pt x="0" y="0"/>
                </a:lnTo>
                <a:close/>
              </a:path>
            </a:pathLst>
          </a:custGeom>
          <a:blipFill>
            <a:blip r:embed="rId2"/>
            <a:stretch>
              <a:fillRect l="0" t="-2627" r="0" b="-5308"/>
            </a:stretch>
          </a:blipFill>
        </p:spPr>
      </p:sp>
      <p:sp>
        <p:nvSpPr>
          <p:cNvPr name="TextBox 3" id="3"/>
          <p:cNvSpPr txBox="true"/>
          <p:nvPr/>
        </p:nvSpPr>
        <p:spPr>
          <a:xfrm rot="0">
            <a:off x="0" y="-57150"/>
            <a:ext cx="18288000" cy="1405255"/>
          </a:xfrm>
          <a:prstGeom prst="rect">
            <a:avLst/>
          </a:prstGeom>
        </p:spPr>
        <p:txBody>
          <a:bodyPr anchor="t" rtlCol="false" tIns="0" lIns="0" bIns="0" rIns="0">
            <a:spAutoFit/>
          </a:bodyPr>
          <a:lstStyle/>
          <a:p>
            <a:pPr>
              <a:lnSpc>
                <a:spcPts val="3500"/>
              </a:lnSpc>
            </a:pPr>
            <a:r>
              <a:rPr lang="en-US" sz="2500">
                <a:solidFill>
                  <a:srgbClr val="000000"/>
                </a:solidFill>
                <a:latin typeface="Canva Sans Bold"/>
              </a:rPr>
              <a:t>KPMG's Global banking survey</a:t>
            </a:r>
            <a:r>
              <a:rPr lang="en-US" sz="2500">
                <a:solidFill>
                  <a:srgbClr val="000000"/>
                </a:solidFill>
                <a:latin typeface="Canva Sans"/>
              </a:rPr>
              <a:t> was conducted between</a:t>
            </a:r>
            <a:r>
              <a:rPr lang="en-US" sz="2500">
                <a:solidFill>
                  <a:srgbClr val="000000"/>
                </a:solidFill>
                <a:latin typeface="Canva Sans Bold"/>
              </a:rPr>
              <a:t> November  2018 and February 2019 </a:t>
            </a:r>
            <a:r>
              <a:rPr lang="en-US" sz="2500">
                <a:solidFill>
                  <a:srgbClr val="000000"/>
                </a:solidFill>
                <a:latin typeface="Canva Sans"/>
              </a:rPr>
              <a:t>across</a:t>
            </a:r>
            <a:r>
              <a:rPr lang="en-US" sz="2500">
                <a:solidFill>
                  <a:srgbClr val="000000"/>
                </a:solidFill>
                <a:latin typeface="Canva Sans Bold"/>
              </a:rPr>
              <a:t> 43 retail banks, 13 of which are Asia-pacific, 5 in Americas and 25 are in Europe, the middle East and Africa region.</a:t>
            </a:r>
          </a:p>
          <a:p>
            <a:pPr>
              <a:lnSpc>
                <a:spcPts val="4340"/>
              </a:lnSpc>
            </a:pPr>
            <a:r>
              <a:rPr lang="en-US" sz="3100">
                <a:solidFill>
                  <a:srgbClr val="000000"/>
                </a:solidFill>
                <a:latin typeface="Canva Sans"/>
              </a:rPr>
              <a:t> </a:t>
            </a:r>
          </a:p>
        </p:txBody>
      </p:sp>
      <p:sp>
        <p:nvSpPr>
          <p:cNvPr name="TextBox 4" id="4"/>
          <p:cNvSpPr txBox="true"/>
          <p:nvPr/>
        </p:nvSpPr>
        <p:spPr>
          <a:xfrm rot="0">
            <a:off x="0" y="925042"/>
            <a:ext cx="7908965" cy="323215"/>
          </a:xfrm>
          <a:prstGeom prst="rect">
            <a:avLst/>
          </a:prstGeom>
        </p:spPr>
        <p:txBody>
          <a:bodyPr anchor="t" rtlCol="false" tIns="0" lIns="0" bIns="0" rIns="0">
            <a:spAutoFit/>
          </a:bodyPr>
          <a:lstStyle/>
          <a:p>
            <a:pPr algn="ctr">
              <a:lnSpc>
                <a:spcPts val="2659"/>
              </a:lnSpc>
              <a:spcBef>
                <a:spcPct val="0"/>
              </a:spcBef>
            </a:pPr>
            <a:r>
              <a:rPr lang="en-US" sz="1899">
                <a:solidFill>
                  <a:srgbClr val="000000"/>
                </a:solidFill>
                <a:latin typeface="Canva Sans Bold"/>
              </a:rPr>
              <a:t>various kind of banking frauds happening in these regions as below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78874" y="1566270"/>
            <a:ext cx="9533469" cy="7421948"/>
          </a:xfrm>
          <a:custGeom>
            <a:avLst/>
            <a:gdLst/>
            <a:ahLst/>
            <a:cxnLst/>
            <a:rect r="r" b="b" t="t" l="l"/>
            <a:pathLst>
              <a:path h="7421948" w="9533469">
                <a:moveTo>
                  <a:pt x="0" y="0"/>
                </a:moveTo>
                <a:lnTo>
                  <a:pt x="9533469" y="0"/>
                </a:lnTo>
                <a:lnTo>
                  <a:pt x="9533469" y="7421947"/>
                </a:lnTo>
                <a:lnTo>
                  <a:pt x="0" y="7421947"/>
                </a:lnTo>
                <a:lnTo>
                  <a:pt x="0" y="0"/>
                </a:lnTo>
                <a:close/>
              </a:path>
            </a:pathLst>
          </a:custGeom>
          <a:blipFill>
            <a:blip r:embed="rId2"/>
            <a:stretch>
              <a:fillRect l="-74647" t="-60683" r="-78099" b="-21934"/>
            </a:stretch>
          </a:blipFill>
        </p:spPr>
      </p:sp>
      <p:sp>
        <p:nvSpPr>
          <p:cNvPr name="Freeform 3" id="3"/>
          <p:cNvSpPr/>
          <p:nvPr/>
        </p:nvSpPr>
        <p:spPr>
          <a:xfrm flipH="false" flipV="false" rot="-1625759">
            <a:off x="12361013" y="-27886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20456" y="767716"/>
            <a:ext cx="13052524" cy="464818"/>
          </a:xfrm>
          <a:prstGeom prst="rect">
            <a:avLst/>
          </a:prstGeom>
        </p:spPr>
        <p:txBody>
          <a:bodyPr anchor="t" rtlCol="false" tIns="0" lIns="0" bIns="0" rIns="0">
            <a:spAutoFit/>
          </a:bodyPr>
          <a:lstStyle/>
          <a:p>
            <a:pPr algn="ctr">
              <a:lnSpc>
                <a:spcPts val="3780"/>
              </a:lnSpc>
            </a:pPr>
            <a:r>
              <a:rPr lang="en-US" sz="2700">
                <a:solidFill>
                  <a:srgbClr val="000000"/>
                </a:solidFill>
                <a:latin typeface="Canva Sans"/>
              </a:rPr>
              <a:t>Here are the some insights how the fraud is growing continuosly year after year</a:t>
            </a:r>
          </a:p>
        </p:txBody>
      </p:sp>
      <p:sp>
        <p:nvSpPr>
          <p:cNvPr name="TextBox 5" id="5"/>
          <p:cNvSpPr txBox="true"/>
          <p:nvPr/>
        </p:nvSpPr>
        <p:spPr>
          <a:xfrm rot="0">
            <a:off x="3019305" y="9489384"/>
            <a:ext cx="8105279" cy="448308"/>
          </a:xfrm>
          <a:prstGeom prst="rect">
            <a:avLst/>
          </a:prstGeom>
        </p:spPr>
        <p:txBody>
          <a:bodyPr anchor="t" rtlCol="false" tIns="0" lIns="0" bIns="0" rIns="0">
            <a:spAutoFit/>
          </a:bodyPr>
          <a:lstStyle/>
          <a:p>
            <a:pPr algn="ctr">
              <a:lnSpc>
                <a:spcPts val="3640"/>
              </a:lnSpc>
            </a:pPr>
            <a:r>
              <a:rPr lang="en-US" sz="2600">
                <a:solidFill>
                  <a:srgbClr val="000000"/>
                </a:solidFill>
                <a:latin typeface="Canva Sans Bold"/>
              </a:rPr>
              <a:t>A graph for the growing trends in frauds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339361"/>
            <a:ext cx="11319642" cy="1848632"/>
          </a:xfrm>
          <a:prstGeom prst="rect">
            <a:avLst/>
          </a:prstGeom>
        </p:spPr>
        <p:txBody>
          <a:bodyPr anchor="t" rtlCol="false" tIns="0" lIns="0" bIns="0" rIns="0">
            <a:spAutoFit/>
          </a:bodyPr>
          <a:lstStyle/>
          <a:p>
            <a:pPr>
              <a:lnSpc>
                <a:spcPts val="6851"/>
              </a:lnSpc>
              <a:spcBef>
                <a:spcPct val="0"/>
              </a:spcBef>
            </a:pPr>
            <a:r>
              <a:rPr lang="en-US" sz="4894">
                <a:solidFill>
                  <a:srgbClr val="000000"/>
                </a:solidFill>
                <a:latin typeface="Canva Sans Bold"/>
              </a:rPr>
              <a:t>The Rising Trends of fraud detection:</a:t>
            </a:r>
          </a:p>
          <a:p>
            <a:pPr>
              <a:lnSpc>
                <a:spcPts val="2511"/>
              </a:lnSpc>
              <a:spcBef>
                <a:spcPct val="0"/>
              </a:spcBef>
            </a:pPr>
            <a:r>
              <a:rPr lang="en-US" sz="1794">
                <a:solidFill>
                  <a:srgbClr val="000000"/>
                </a:solidFill>
                <a:latin typeface="Canva Sans Bold"/>
              </a:rPr>
              <a:t> </a:t>
            </a:r>
          </a:p>
          <a:p>
            <a:pPr>
              <a:lnSpc>
                <a:spcPts val="2791"/>
              </a:lnSpc>
              <a:spcBef>
                <a:spcPct val="0"/>
              </a:spcBef>
            </a:pPr>
          </a:p>
          <a:p>
            <a:pPr>
              <a:lnSpc>
                <a:spcPts val="2511"/>
              </a:lnSpc>
              <a:spcBef>
                <a:spcPct val="0"/>
              </a:spcBef>
            </a:pPr>
          </a:p>
        </p:txBody>
      </p:sp>
      <p:sp>
        <p:nvSpPr>
          <p:cNvPr name="Freeform 3" id="3"/>
          <p:cNvSpPr/>
          <p:nvPr/>
        </p:nvSpPr>
        <p:spPr>
          <a:xfrm flipH="false" flipV="false" rot="0">
            <a:off x="1028700" y="4401004"/>
            <a:ext cx="16178327" cy="4228192"/>
          </a:xfrm>
          <a:custGeom>
            <a:avLst/>
            <a:gdLst/>
            <a:ahLst/>
            <a:cxnLst/>
            <a:rect r="r" b="b" t="t" l="l"/>
            <a:pathLst>
              <a:path h="4228192" w="16178327">
                <a:moveTo>
                  <a:pt x="0" y="0"/>
                </a:moveTo>
                <a:lnTo>
                  <a:pt x="16178327" y="0"/>
                </a:lnTo>
                <a:lnTo>
                  <a:pt x="16178327" y="4228192"/>
                </a:lnTo>
                <a:lnTo>
                  <a:pt x="0" y="4228192"/>
                </a:lnTo>
                <a:lnTo>
                  <a:pt x="0" y="0"/>
                </a:lnTo>
                <a:close/>
              </a:path>
            </a:pathLst>
          </a:custGeom>
          <a:blipFill>
            <a:blip r:embed="rId2"/>
            <a:stretch>
              <a:fillRect l="-15188" t="-99580" r="-15594" b="-81901"/>
            </a:stretch>
          </a:blipFill>
        </p:spPr>
      </p:sp>
      <p:sp>
        <p:nvSpPr>
          <p:cNvPr name="Freeform 4" id="4"/>
          <p:cNvSpPr/>
          <p:nvPr/>
        </p:nvSpPr>
        <p:spPr>
          <a:xfrm flipH="false" flipV="false" rot="-1625759">
            <a:off x="12208613" y="-2941034"/>
            <a:ext cx="9495369" cy="7717145"/>
          </a:xfrm>
          <a:custGeom>
            <a:avLst/>
            <a:gdLst/>
            <a:ahLst/>
            <a:cxnLst/>
            <a:rect r="r" b="b" t="t" l="l"/>
            <a:pathLst>
              <a:path h="7717145" w="9495369">
                <a:moveTo>
                  <a:pt x="0" y="0"/>
                </a:moveTo>
                <a:lnTo>
                  <a:pt x="9495369" y="0"/>
                </a:lnTo>
                <a:lnTo>
                  <a:pt x="9495369" y="7717145"/>
                </a:lnTo>
                <a:lnTo>
                  <a:pt x="0" y="7717145"/>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028700" y="2159729"/>
            <a:ext cx="14463951" cy="1979930"/>
          </a:xfrm>
          <a:prstGeom prst="rect">
            <a:avLst/>
          </a:prstGeom>
        </p:spPr>
        <p:txBody>
          <a:bodyPr anchor="t" rtlCol="false" tIns="0" lIns="0" bIns="0" rIns="0">
            <a:spAutoFit/>
          </a:bodyPr>
          <a:lstStyle/>
          <a:p>
            <a:pPr algn="just">
              <a:lnSpc>
                <a:spcPts val="5319"/>
              </a:lnSpc>
            </a:pPr>
            <a:r>
              <a:rPr lang="en-US" sz="3799">
                <a:solidFill>
                  <a:srgbClr val="000000"/>
                </a:solidFill>
                <a:latin typeface="Canva Sans"/>
              </a:rPr>
              <a:t>As more and more businesses are facing credit card fraud and </a:t>
            </a:r>
          </a:p>
          <a:p>
            <a:pPr algn="just">
              <a:lnSpc>
                <a:spcPts val="5319"/>
              </a:lnSpc>
            </a:pPr>
            <a:r>
              <a:rPr lang="en-US" sz="3799">
                <a:solidFill>
                  <a:srgbClr val="000000"/>
                </a:solidFill>
                <a:latin typeface="Canva Sans"/>
              </a:rPr>
              <a:t>identity theft,the   popularity of “fraud detection” is rising in </a:t>
            </a:r>
          </a:p>
          <a:p>
            <a:pPr algn="just">
              <a:lnSpc>
                <a:spcPts val="5319"/>
              </a:lnSpc>
            </a:pPr>
            <a:r>
              <a:rPr lang="en-US" sz="3799">
                <a:solidFill>
                  <a:srgbClr val="000000"/>
                </a:solidFill>
                <a:latin typeface="Canva Sans"/>
              </a:rPr>
              <a:t>Google Trends: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DAFlBr7PfaA</dc:identifier>
  <dcterms:modified xsi:type="dcterms:W3CDTF">2011-08-01T06:04:30Z</dcterms:modified>
  <cp:revision>1</cp:revision>
  <dc:title>jhuguguv</dc:title>
</cp:coreProperties>
</file>

<file path=docProps/thumbnail.jpeg>
</file>